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1" r:id="rId1"/>
  </p:sldMasterIdLst>
  <p:notesMasterIdLst>
    <p:notesMasterId r:id="rId44"/>
  </p:notesMasterIdLst>
  <p:handoutMasterIdLst>
    <p:handoutMasterId r:id="rId45"/>
  </p:handoutMasterIdLst>
  <p:sldIdLst>
    <p:sldId id="267" r:id="rId2"/>
    <p:sldId id="268" r:id="rId3"/>
    <p:sldId id="287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5" r:id="rId13"/>
    <p:sldId id="335" r:id="rId14"/>
    <p:sldId id="334" r:id="rId15"/>
    <p:sldId id="336" r:id="rId16"/>
    <p:sldId id="343" r:id="rId17"/>
    <p:sldId id="329" r:id="rId18"/>
    <p:sldId id="289" r:id="rId19"/>
    <p:sldId id="274" r:id="rId20"/>
    <p:sldId id="292" r:id="rId21"/>
    <p:sldId id="275" r:id="rId22"/>
    <p:sldId id="294" r:id="rId23"/>
    <p:sldId id="295" r:id="rId24"/>
    <p:sldId id="344" r:id="rId25"/>
    <p:sldId id="331" r:id="rId26"/>
    <p:sldId id="332" r:id="rId27"/>
    <p:sldId id="338" r:id="rId28"/>
    <p:sldId id="339" r:id="rId29"/>
    <p:sldId id="340" r:id="rId30"/>
    <p:sldId id="296" r:id="rId31"/>
    <p:sldId id="345" r:id="rId32"/>
    <p:sldId id="341" r:id="rId33"/>
    <p:sldId id="302" r:id="rId34"/>
    <p:sldId id="304" r:id="rId35"/>
    <p:sldId id="330" r:id="rId36"/>
    <p:sldId id="305" r:id="rId37"/>
    <p:sldId id="306" r:id="rId38"/>
    <p:sldId id="307" r:id="rId39"/>
    <p:sldId id="308" r:id="rId40"/>
    <p:sldId id="309" r:id="rId41"/>
    <p:sldId id="312" r:id="rId42"/>
    <p:sldId id="283" r:id="rId43"/>
  </p:sldIdLst>
  <p:sldSz cx="9144000" cy="6858000" type="screen4x3"/>
  <p:notesSz cx="10234613" cy="7099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8" autoAdjust="0"/>
    <p:restoredTop sz="94727" autoAdjust="0"/>
  </p:normalViewPr>
  <p:slideViewPr>
    <p:cSldViewPr>
      <p:cViewPr varScale="1">
        <p:scale>
          <a:sx n="85" d="100"/>
          <a:sy n="85" d="100"/>
        </p:scale>
        <p:origin x="98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852"/>
    </p:cViewPr>
  </p:sorterViewPr>
  <p:notesViewPr>
    <p:cSldViewPr>
      <p:cViewPr varScale="1">
        <p:scale>
          <a:sx n="75" d="100"/>
          <a:sy n="75" d="100"/>
        </p:scale>
        <p:origin x="-1890" y="-102"/>
      </p:cViewPr>
      <p:guideLst>
        <p:guide orient="horz" pos="2236"/>
        <p:guide pos="32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7.xml"/><Relationship Id="rId2" Type="http://schemas.openxmlformats.org/officeDocument/2006/relationships/slide" Target="slides/slide5.xml"/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CDB7D05-BF12-4B41-ABA4-5B3FF2C0978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78390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/>
              <a:t>Morgan Kaufmann Publishers</a:t>
            </a:r>
            <a:endParaRPr lang="en-US" altLang="zh-CN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C2B41484-E894-D84A-A56D-D9AB6849587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037513" y="0"/>
            <a:ext cx="2197100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47EE8C3-C7FA-C44E-BE29-E695A5B81EC0}" type="datetime4">
              <a:rPr lang="zh-CN" altLang="en-US"/>
              <a:pPr>
                <a:defRPr/>
              </a:pPr>
              <a:t>2019年9月9日星期一</a:t>
            </a:fld>
            <a:endParaRPr lang="en-US" altLang="zh-CN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2FD7F442-CED0-3246-A508-F1D724DC2159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5288"/>
            <a:ext cx="78390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/>
              <a:t>Chapter 1 — Computer Abstractions and Technology</a:t>
            </a:r>
            <a:endParaRPr lang="en-US" altLang="zh-CN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567C2B2F-4285-2E48-A7F9-8EE3B4E951C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8037513" y="6745288"/>
            <a:ext cx="219710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EFBA1DB-8634-C946-899D-0196AB4FF2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B600D67-4D34-2749-B6AA-689E41448BB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/>
              <a:t>Morgan Kaufmann Publishers</a:t>
            </a:r>
            <a:endParaRPr lang="en-US" altLang="zh-CN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F3CA4AA0-86A9-C441-B32F-06E39EBD6C6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799138" y="0"/>
            <a:ext cx="4435475" cy="35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7DE406A-F515-4A40-A8F1-886AE0991C88}" type="datetime4">
              <a:rPr lang="zh-CN" altLang="en-US"/>
              <a:pPr>
                <a:defRPr/>
              </a:pPr>
              <a:t>2019年9月9日星期一</a:t>
            </a:fld>
            <a:endParaRPr lang="en-US" altLang="zh-CN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C60E8C50-B42A-5A46-81D5-F5CD93B0362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3275" y="533400"/>
            <a:ext cx="3549650" cy="2662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20526708-90EC-274A-8680-64E598F73BF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63663" y="3371850"/>
            <a:ext cx="7507287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753229DA-CEC9-8C48-90DA-7288AA7E168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r>
              <a:rPr lang="zh-CN" altLang="en-US"/>
              <a:t>Chapter 1 — Computer Abstractions and Technology</a:t>
            </a:r>
            <a:endParaRPr lang="en-US" altLang="zh-CN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FBAAD887-F8D7-A84A-8F70-4C7A194431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9138" y="6745288"/>
            <a:ext cx="4435475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408B5BA-7497-1F45-95CC-F9B7189EE4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6">
            <a:extLst>
              <a:ext uri="{FF2B5EF4-FFF2-40B4-BE49-F238E27FC236}">
                <a16:creationId xmlns:a16="http://schemas.microsoft.com/office/drawing/2014/main" id="{4EBB55B4-1F40-9849-AFCB-0539F9AAF8C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8434" name="Rectangle 7">
            <a:extLst>
              <a:ext uri="{FF2B5EF4-FFF2-40B4-BE49-F238E27FC236}">
                <a16:creationId xmlns:a16="http://schemas.microsoft.com/office/drawing/2014/main" id="{0A2E3C2E-1D61-E44E-8977-A6121048CD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85B3161-C834-2644-97CF-C208D3B12012}" type="slidenum">
              <a:rPr lang="zh-CN" altLang="en-US">
                <a:latin typeface="Times New Roman" panose="02020603050405020304" pitchFamily="18" charset="0"/>
              </a:rPr>
              <a:pPr/>
              <a:t>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43542AC-E1EB-BC44-A6B6-D546B56A247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6637F1F-166D-6449-B072-DB5CEF663A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6">
            <a:extLst>
              <a:ext uri="{FF2B5EF4-FFF2-40B4-BE49-F238E27FC236}">
                <a16:creationId xmlns:a16="http://schemas.microsoft.com/office/drawing/2014/main" id="{820DADFD-87F4-A24E-919D-358B26634F3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1202" name="Rectangle 7">
            <a:extLst>
              <a:ext uri="{FF2B5EF4-FFF2-40B4-BE49-F238E27FC236}">
                <a16:creationId xmlns:a16="http://schemas.microsoft.com/office/drawing/2014/main" id="{8F0EEC21-306D-2C4A-A7E2-C7BDBD27D0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BA3758D-B34D-144A-8535-EE6CA01E41D6}" type="slidenum">
              <a:rPr lang="zh-CN" altLang="en-US">
                <a:latin typeface="Times New Roman" panose="02020603050405020304" pitchFamily="18" charset="0"/>
              </a:rPr>
              <a:pPr/>
              <a:t>24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6A7FACDB-12DD-9348-96AC-5BDE0E9217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C5D3876C-C268-674A-AAED-137EFCCD24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6">
            <a:extLst>
              <a:ext uri="{FF2B5EF4-FFF2-40B4-BE49-F238E27FC236}">
                <a16:creationId xmlns:a16="http://schemas.microsoft.com/office/drawing/2014/main" id="{8CE96798-78D6-1D4D-B605-B625FFF9D00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3250" name="Rectangle 7">
            <a:extLst>
              <a:ext uri="{FF2B5EF4-FFF2-40B4-BE49-F238E27FC236}">
                <a16:creationId xmlns:a16="http://schemas.microsoft.com/office/drawing/2014/main" id="{DC927D31-17BF-3449-B2B6-2AFE96D519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C806B9-6AAE-9B46-A27B-FE04FFBA4A0E}" type="slidenum">
              <a:rPr lang="zh-CN" altLang="en-US">
                <a:latin typeface="Times New Roman" panose="02020603050405020304" pitchFamily="18" charset="0"/>
              </a:rPr>
              <a:pPr/>
              <a:t>25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5C6A5570-8BDE-AD4C-B093-B4C177BA8B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9799B8A-0E46-8D4E-85B3-EA5F7C5A1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6">
            <a:extLst>
              <a:ext uri="{FF2B5EF4-FFF2-40B4-BE49-F238E27FC236}">
                <a16:creationId xmlns:a16="http://schemas.microsoft.com/office/drawing/2014/main" id="{A6D19837-D522-9F41-92B7-FC8BFEF2F6F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5298" name="Rectangle 7">
            <a:extLst>
              <a:ext uri="{FF2B5EF4-FFF2-40B4-BE49-F238E27FC236}">
                <a16:creationId xmlns:a16="http://schemas.microsoft.com/office/drawing/2014/main" id="{30762F03-D419-084B-8B27-1B47C5F03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90DC22-A928-8444-B597-08B8FCB20034}" type="slidenum">
              <a:rPr lang="zh-CN" altLang="en-US">
                <a:latin typeface="Times New Roman" panose="02020603050405020304" pitchFamily="18" charset="0"/>
              </a:rPr>
              <a:pPr/>
              <a:t>26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251EDE30-EEC1-A449-AC24-0EE06D91F8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0F6F7EB4-E7C5-724C-BC6D-F26A89CC4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6">
            <a:extLst>
              <a:ext uri="{FF2B5EF4-FFF2-40B4-BE49-F238E27FC236}">
                <a16:creationId xmlns:a16="http://schemas.microsoft.com/office/drawing/2014/main" id="{38E4B726-3208-0547-AB53-9BD83A4216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7346" name="Rectangle 7">
            <a:extLst>
              <a:ext uri="{FF2B5EF4-FFF2-40B4-BE49-F238E27FC236}">
                <a16:creationId xmlns:a16="http://schemas.microsoft.com/office/drawing/2014/main" id="{11CC4E78-E963-2A4E-BF7C-21BD876241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66F5DF-31ED-0C47-8FFB-083F62488FC5}" type="slidenum">
              <a:rPr lang="zh-CN" altLang="en-US">
                <a:latin typeface="Times New Roman" panose="02020603050405020304" pitchFamily="18" charset="0"/>
              </a:rPr>
              <a:pPr/>
              <a:t>27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1DFFB0EC-1861-7A43-8F08-56ED43D869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338891C6-D1E6-204D-886E-CFB9599700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6">
            <a:extLst>
              <a:ext uri="{FF2B5EF4-FFF2-40B4-BE49-F238E27FC236}">
                <a16:creationId xmlns:a16="http://schemas.microsoft.com/office/drawing/2014/main" id="{2082419D-9672-414E-A250-D2787A8429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9394" name="Rectangle 7">
            <a:extLst>
              <a:ext uri="{FF2B5EF4-FFF2-40B4-BE49-F238E27FC236}">
                <a16:creationId xmlns:a16="http://schemas.microsoft.com/office/drawing/2014/main" id="{E9494931-F3A2-6C44-83F6-C4A8C2615F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CDE08C6-0C92-7D41-B160-15DD414329CB}" type="slidenum">
              <a:rPr lang="zh-CN" altLang="en-US">
                <a:latin typeface="Times New Roman" panose="02020603050405020304" pitchFamily="18" charset="0"/>
              </a:rPr>
              <a:pPr/>
              <a:t>28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09CFFAA5-6EFA-0040-B02D-A50E135E41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0B9A249D-F9AE-6E43-925F-92C89D1A94A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6">
            <a:extLst>
              <a:ext uri="{FF2B5EF4-FFF2-40B4-BE49-F238E27FC236}">
                <a16:creationId xmlns:a16="http://schemas.microsoft.com/office/drawing/2014/main" id="{948C33F5-42F5-8B47-AF8F-8CA1B73A374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1442" name="Rectangle 7">
            <a:extLst>
              <a:ext uri="{FF2B5EF4-FFF2-40B4-BE49-F238E27FC236}">
                <a16:creationId xmlns:a16="http://schemas.microsoft.com/office/drawing/2014/main" id="{63BD811A-58C8-CB45-B902-3322FE4F20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4E3C4F3-3D30-6B4F-AA19-64BDE2ED5A93}" type="slidenum">
              <a:rPr lang="zh-CN" altLang="en-US">
                <a:latin typeface="Times New Roman" panose="02020603050405020304" pitchFamily="18" charset="0"/>
              </a:rPr>
              <a:pPr/>
              <a:t>29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93FAF4B9-719E-FF40-BA08-1D9D857556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9ACDF750-BAF5-FB4A-81BE-7C81C6D2D7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6">
            <a:extLst>
              <a:ext uri="{FF2B5EF4-FFF2-40B4-BE49-F238E27FC236}">
                <a16:creationId xmlns:a16="http://schemas.microsoft.com/office/drawing/2014/main" id="{E3AD5BA5-42D1-0C46-AAA4-479E6B3F94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7586" name="Rectangle 7">
            <a:extLst>
              <a:ext uri="{FF2B5EF4-FFF2-40B4-BE49-F238E27FC236}">
                <a16:creationId xmlns:a16="http://schemas.microsoft.com/office/drawing/2014/main" id="{0F2C16CA-BF59-844A-A5DB-7EA45A1CEE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8744B6-39DB-EB4A-BAE5-A504675AF34B}" type="slidenum">
              <a:rPr lang="zh-CN" altLang="en-US">
                <a:latin typeface="Times New Roman" panose="02020603050405020304" pitchFamily="18" charset="0"/>
              </a:rPr>
              <a:pPr/>
              <a:t>30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3BDDFFCA-2943-5842-AEE9-3F73AF87E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4EAB867D-79F1-FA4F-904D-AEFB0939D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6">
            <a:extLst>
              <a:ext uri="{FF2B5EF4-FFF2-40B4-BE49-F238E27FC236}">
                <a16:creationId xmlns:a16="http://schemas.microsoft.com/office/drawing/2014/main" id="{E3AD5BA5-42D1-0C46-AAA4-479E6B3F94A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7586" name="Rectangle 7">
            <a:extLst>
              <a:ext uri="{FF2B5EF4-FFF2-40B4-BE49-F238E27FC236}">
                <a16:creationId xmlns:a16="http://schemas.microsoft.com/office/drawing/2014/main" id="{0F2C16CA-BF59-844A-A5DB-7EA45A1CEE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8744B6-39DB-EB4A-BAE5-A504675AF34B}" type="slidenum">
              <a:rPr lang="zh-CN" altLang="en-US">
                <a:latin typeface="Times New Roman" panose="02020603050405020304" pitchFamily="18" charset="0"/>
              </a:rPr>
              <a:pPr/>
              <a:t>31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3BDDFFCA-2943-5842-AEE9-3F73AF87ED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4EAB867D-79F1-FA4F-904D-AEFB0939D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1396930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6">
            <a:extLst>
              <a:ext uri="{FF2B5EF4-FFF2-40B4-BE49-F238E27FC236}">
                <a16:creationId xmlns:a16="http://schemas.microsoft.com/office/drawing/2014/main" id="{65D68D9E-F435-BC41-B6C9-A9F71B4AF1A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3490" name="Rectangle 7">
            <a:extLst>
              <a:ext uri="{FF2B5EF4-FFF2-40B4-BE49-F238E27FC236}">
                <a16:creationId xmlns:a16="http://schemas.microsoft.com/office/drawing/2014/main" id="{00A25DCA-14C1-2346-9194-3166719495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AA10ECB-426A-4241-BED6-B3B796772543}" type="slidenum">
              <a:rPr lang="zh-CN" altLang="en-US">
                <a:latin typeface="Times New Roman" panose="02020603050405020304" pitchFamily="18" charset="0"/>
              </a:rPr>
              <a:pPr/>
              <a:t>32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5F08268-5175-DF4C-AE9D-33CDD4F852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2731F848-0087-5846-B197-2218022F86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6">
            <a:extLst>
              <a:ext uri="{FF2B5EF4-FFF2-40B4-BE49-F238E27FC236}">
                <a16:creationId xmlns:a16="http://schemas.microsoft.com/office/drawing/2014/main" id="{80343740-F425-2746-932E-60C677150B5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9634" name="Rectangle 7">
            <a:extLst>
              <a:ext uri="{FF2B5EF4-FFF2-40B4-BE49-F238E27FC236}">
                <a16:creationId xmlns:a16="http://schemas.microsoft.com/office/drawing/2014/main" id="{4E28F45D-A2A8-F145-AF44-736C8D9E2F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CD38BA-BDB4-5248-BF99-2E3CF977751B}" type="slidenum">
              <a:rPr lang="zh-CN" altLang="en-US">
                <a:latin typeface="Times New Roman" panose="02020603050405020304" pitchFamily="18" charset="0"/>
              </a:rPr>
              <a:pPr/>
              <a:t>33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CBB240A0-CC8E-1F43-8E36-F8E196A606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6065F066-E11B-4145-96E4-05ACEBB95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6">
            <a:extLst>
              <a:ext uri="{FF2B5EF4-FFF2-40B4-BE49-F238E27FC236}">
                <a16:creationId xmlns:a16="http://schemas.microsoft.com/office/drawing/2014/main" id="{8D8BAEE4-124F-0E4D-856E-E5A65E42111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0482" name="Rectangle 7">
            <a:extLst>
              <a:ext uri="{FF2B5EF4-FFF2-40B4-BE49-F238E27FC236}">
                <a16:creationId xmlns:a16="http://schemas.microsoft.com/office/drawing/2014/main" id="{4CA8B8F6-8033-D841-90F4-2342203453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F8DFFD-3979-3649-9CEB-5FAD12689C46}" type="slidenum">
              <a:rPr lang="zh-CN" altLang="en-US">
                <a:latin typeface="Times New Roman" panose="02020603050405020304" pitchFamily="18" charset="0"/>
              </a:rPr>
              <a:pPr/>
              <a:t>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8A33BC04-F8FB-FC4E-9BC0-8801A62322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891A77FD-F367-B144-9CCB-E60A0092DE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6">
            <a:extLst>
              <a:ext uri="{FF2B5EF4-FFF2-40B4-BE49-F238E27FC236}">
                <a16:creationId xmlns:a16="http://schemas.microsoft.com/office/drawing/2014/main" id="{2426ED37-1660-E840-979F-8F57A2F5A64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682" name="Rectangle 7">
            <a:extLst>
              <a:ext uri="{FF2B5EF4-FFF2-40B4-BE49-F238E27FC236}">
                <a16:creationId xmlns:a16="http://schemas.microsoft.com/office/drawing/2014/main" id="{06705948-4704-B043-8E85-87A1A880F60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47ADCB4-C471-2C4C-AE62-D1179569A2B2}" type="slidenum">
              <a:rPr lang="zh-CN" altLang="en-US">
                <a:latin typeface="Times New Roman" panose="02020603050405020304" pitchFamily="18" charset="0"/>
              </a:rPr>
              <a:pPr/>
              <a:t>34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640E9C61-76C7-9F42-AAEF-B2D8456BDE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44C037B-27C0-B343-AD77-056956F3E4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6">
            <a:extLst>
              <a:ext uri="{FF2B5EF4-FFF2-40B4-BE49-F238E27FC236}">
                <a16:creationId xmlns:a16="http://schemas.microsoft.com/office/drawing/2014/main" id="{E0AEAF2B-96E2-0547-8494-DCD0D4CF825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3730" name="Rectangle 7">
            <a:extLst>
              <a:ext uri="{FF2B5EF4-FFF2-40B4-BE49-F238E27FC236}">
                <a16:creationId xmlns:a16="http://schemas.microsoft.com/office/drawing/2014/main" id="{C17F523B-7B0D-D14F-A88F-F8E78B6BBC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59504F3-38EF-1F48-9938-C86BE590904A}" type="slidenum">
              <a:rPr lang="zh-CN" altLang="en-US">
                <a:latin typeface="Times New Roman" panose="02020603050405020304" pitchFamily="18" charset="0"/>
              </a:rPr>
              <a:pPr/>
              <a:t>35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919526F7-4C2B-524B-8AE5-22C1DCBCB1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6A7D9F01-20A6-5E46-B558-10435C0A2C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6">
            <a:extLst>
              <a:ext uri="{FF2B5EF4-FFF2-40B4-BE49-F238E27FC236}">
                <a16:creationId xmlns:a16="http://schemas.microsoft.com/office/drawing/2014/main" id="{7E71D25D-635E-A142-ACF8-84569E4BE9C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5778" name="Rectangle 7">
            <a:extLst>
              <a:ext uri="{FF2B5EF4-FFF2-40B4-BE49-F238E27FC236}">
                <a16:creationId xmlns:a16="http://schemas.microsoft.com/office/drawing/2014/main" id="{86B0774D-F1C6-6545-A30F-9D5BC9CABA7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B5D476-F911-E141-9080-369AE1868DAD}" type="slidenum">
              <a:rPr lang="zh-CN" altLang="en-US">
                <a:latin typeface="Times New Roman" panose="02020603050405020304" pitchFamily="18" charset="0"/>
              </a:rPr>
              <a:pPr/>
              <a:t>36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86E6D7F1-B11F-1D45-8E2F-42B57314A19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CD3FD2D9-56F8-B24D-AFFA-D0D35690F2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6">
            <a:extLst>
              <a:ext uri="{FF2B5EF4-FFF2-40B4-BE49-F238E27FC236}">
                <a16:creationId xmlns:a16="http://schemas.microsoft.com/office/drawing/2014/main" id="{F952AA20-E25D-FD44-8878-192C1CCC54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7826" name="Rectangle 7">
            <a:extLst>
              <a:ext uri="{FF2B5EF4-FFF2-40B4-BE49-F238E27FC236}">
                <a16:creationId xmlns:a16="http://schemas.microsoft.com/office/drawing/2014/main" id="{D6D5017E-5503-B641-8909-18B38C6159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AF5538A-8821-2246-A56F-17AD6342CF8C}" type="slidenum">
              <a:rPr lang="zh-CN" altLang="en-US">
                <a:latin typeface="Times New Roman" panose="02020603050405020304" pitchFamily="18" charset="0"/>
              </a:rPr>
              <a:pPr/>
              <a:t>37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8D4EAE52-F224-4544-B31E-57D547DB37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B39C83BC-0B63-9A45-ABAB-596A0547EA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6">
            <a:extLst>
              <a:ext uri="{FF2B5EF4-FFF2-40B4-BE49-F238E27FC236}">
                <a16:creationId xmlns:a16="http://schemas.microsoft.com/office/drawing/2014/main" id="{EDCA364F-2F14-C54A-A062-5517F0E9ACA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9874" name="Rectangle 7">
            <a:extLst>
              <a:ext uri="{FF2B5EF4-FFF2-40B4-BE49-F238E27FC236}">
                <a16:creationId xmlns:a16="http://schemas.microsoft.com/office/drawing/2014/main" id="{0264FCAD-9416-D94E-A780-26B4A9BF69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B7222B4-7D45-9444-ACF4-57C2E5C50C23}" type="slidenum">
              <a:rPr lang="zh-CN" altLang="en-US">
                <a:latin typeface="Times New Roman" panose="02020603050405020304" pitchFamily="18" charset="0"/>
              </a:rPr>
              <a:pPr/>
              <a:t>38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42D4CF73-B8C0-EC41-AAA2-ADC89E34F9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BAE6C3A2-B133-4343-8D78-FCD5FA7565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6">
            <a:extLst>
              <a:ext uri="{FF2B5EF4-FFF2-40B4-BE49-F238E27FC236}">
                <a16:creationId xmlns:a16="http://schemas.microsoft.com/office/drawing/2014/main" id="{8B62E546-7859-C047-B36A-35079461C02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1922" name="Rectangle 7">
            <a:extLst>
              <a:ext uri="{FF2B5EF4-FFF2-40B4-BE49-F238E27FC236}">
                <a16:creationId xmlns:a16="http://schemas.microsoft.com/office/drawing/2014/main" id="{8CC0D90C-F769-004B-89EC-85202ECCB1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6A4AEAD-E0D1-DA4A-B095-65F62B0505D6}" type="slidenum">
              <a:rPr lang="zh-CN" altLang="en-US">
                <a:latin typeface="Times New Roman" panose="02020603050405020304" pitchFamily="18" charset="0"/>
              </a:rPr>
              <a:pPr/>
              <a:t>39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26BD785B-C294-CA4E-BAE9-4BD85E5E8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DBF80312-2613-304F-B62B-9C3795F7F1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6">
            <a:extLst>
              <a:ext uri="{FF2B5EF4-FFF2-40B4-BE49-F238E27FC236}">
                <a16:creationId xmlns:a16="http://schemas.microsoft.com/office/drawing/2014/main" id="{65AAAC52-D310-5645-A5DC-A9FAC4C926E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3970" name="Rectangle 7">
            <a:extLst>
              <a:ext uri="{FF2B5EF4-FFF2-40B4-BE49-F238E27FC236}">
                <a16:creationId xmlns:a16="http://schemas.microsoft.com/office/drawing/2014/main" id="{E0C1C343-3515-A347-B1BF-D23B4B616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F12365-6B50-2545-BCF7-1F66F36E3246}" type="slidenum">
              <a:rPr lang="zh-CN" altLang="en-US">
                <a:latin typeface="Times New Roman" panose="02020603050405020304" pitchFamily="18" charset="0"/>
              </a:rPr>
              <a:pPr/>
              <a:t>40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3971" name="Rectangle 2">
            <a:extLst>
              <a:ext uri="{FF2B5EF4-FFF2-40B4-BE49-F238E27FC236}">
                <a16:creationId xmlns:a16="http://schemas.microsoft.com/office/drawing/2014/main" id="{F0C70DB6-ACEC-474A-8635-2C3F79F90B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>
            <a:extLst>
              <a:ext uri="{FF2B5EF4-FFF2-40B4-BE49-F238E27FC236}">
                <a16:creationId xmlns:a16="http://schemas.microsoft.com/office/drawing/2014/main" id="{F2FF3248-88EE-F34C-AC32-8109FEC932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6">
            <a:extLst>
              <a:ext uri="{FF2B5EF4-FFF2-40B4-BE49-F238E27FC236}">
                <a16:creationId xmlns:a16="http://schemas.microsoft.com/office/drawing/2014/main" id="{C26A659F-BBEA-C340-9BEB-78F8AF6A124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6018" name="Rectangle 7">
            <a:extLst>
              <a:ext uri="{FF2B5EF4-FFF2-40B4-BE49-F238E27FC236}">
                <a16:creationId xmlns:a16="http://schemas.microsoft.com/office/drawing/2014/main" id="{8FB960B9-FDB4-C648-AA7C-E1552B38CA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B73CDF0-66A8-624C-BCED-CD381D81B9BE}" type="slidenum">
              <a:rPr lang="zh-CN" altLang="en-US">
                <a:latin typeface="Times New Roman" panose="02020603050405020304" pitchFamily="18" charset="0"/>
              </a:rPr>
              <a:pPr/>
              <a:t>41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39C75C8C-AAFE-324A-941D-11F2C4BF6D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908C56AC-A351-B844-ACAC-15DA27834E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6">
            <a:extLst>
              <a:ext uri="{FF2B5EF4-FFF2-40B4-BE49-F238E27FC236}">
                <a16:creationId xmlns:a16="http://schemas.microsoft.com/office/drawing/2014/main" id="{9394CF99-B580-E54F-AE56-BEF345CB63A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8066" name="Rectangle 7">
            <a:extLst>
              <a:ext uri="{FF2B5EF4-FFF2-40B4-BE49-F238E27FC236}">
                <a16:creationId xmlns:a16="http://schemas.microsoft.com/office/drawing/2014/main" id="{8AF688DF-357E-F245-8CEF-5E6542F477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496AD56-EF18-1348-970C-A09A56470792}" type="slidenum">
              <a:rPr lang="zh-CN" altLang="en-US">
                <a:latin typeface="Times New Roman" panose="02020603050405020304" pitchFamily="18" charset="0"/>
              </a:rPr>
              <a:pPr/>
              <a:t>42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71A780BF-8D75-0349-89D8-18E93D468E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3FB6B81C-813F-9F40-BCBE-FCCE2A0A9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6">
            <a:extLst>
              <a:ext uri="{FF2B5EF4-FFF2-40B4-BE49-F238E27FC236}">
                <a16:creationId xmlns:a16="http://schemas.microsoft.com/office/drawing/2014/main" id="{744F92F5-FAD7-4949-A646-F9219DA9EB6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2530" name="Rectangle 7">
            <a:extLst>
              <a:ext uri="{FF2B5EF4-FFF2-40B4-BE49-F238E27FC236}">
                <a16:creationId xmlns:a16="http://schemas.microsoft.com/office/drawing/2014/main" id="{AFC226AE-2B45-114E-A670-2D67C4D43B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A0B668F-3147-FC43-81F8-196498D195EA}" type="slidenum">
              <a:rPr lang="zh-CN" altLang="en-US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E96647DB-9493-8140-9CD4-6C9C055702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15191B0-4407-2041-8357-99A08D926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6">
            <a:extLst>
              <a:ext uri="{FF2B5EF4-FFF2-40B4-BE49-F238E27FC236}">
                <a16:creationId xmlns:a16="http://schemas.microsoft.com/office/drawing/2014/main" id="{1B9D0215-0529-3040-B15E-B2410792FD9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8914" name="Rectangle 7">
            <a:extLst>
              <a:ext uri="{FF2B5EF4-FFF2-40B4-BE49-F238E27FC236}">
                <a16:creationId xmlns:a16="http://schemas.microsoft.com/office/drawing/2014/main" id="{374721A4-E4E5-B447-91B5-2B0A1F6D2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79EE579-3BF5-4043-9B4D-FB32A6DA4618}" type="slidenum">
              <a:rPr lang="zh-CN" altLang="en-US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D0508EAF-293A-C44B-84BA-B1D425FABA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07ACFA7A-1323-EF4B-803E-3FE33CD6C5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6">
            <a:extLst>
              <a:ext uri="{FF2B5EF4-FFF2-40B4-BE49-F238E27FC236}">
                <a16:creationId xmlns:a16="http://schemas.microsoft.com/office/drawing/2014/main" id="{FFBE8E8F-772E-4244-9DF9-FF80A862C15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0962" name="Rectangle 7">
            <a:extLst>
              <a:ext uri="{FF2B5EF4-FFF2-40B4-BE49-F238E27FC236}">
                <a16:creationId xmlns:a16="http://schemas.microsoft.com/office/drawing/2014/main" id="{20C39181-D202-A647-A788-04BB58F615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9238E36-F406-0142-99BD-C9F2C5B24258}" type="slidenum">
              <a:rPr lang="zh-CN" altLang="en-US">
                <a:latin typeface="Times New Roman" panose="02020603050405020304" pitchFamily="18" charset="0"/>
              </a:rPr>
              <a:pPr/>
              <a:t>19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7CFEA63-7A5E-F24F-9D6B-B8DABFA7DB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B8C06E3B-861C-F640-A136-1D5CFAC6FD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6">
            <a:extLst>
              <a:ext uri="{FF2B5EF4-FFF2-40B4-BE49-F238E27FC236}">
                <a16:creationId xmlns:a16="http://schemas.microsoft.com/office/drawing/2014/main" id="{CDA3D23F-A811-CF45-8761-AFC1BB42250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3010" name="Rectangle 7">
            <a:extLst>
              <a:ext uri="{FF2B5EF4-FFF2-40B4-BE49-F238E27FC236}">
                <a16:creationId xmlns:a16="http://schemas.microsoft.com/office/drawing/2014/main" id="{1F29FD48-97F6-2240-B5B7-CED3C9F300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8FB9527-AD24-574D-927C-08E2152CB846}" type="slidenum">
              <a:rPr lang="zh-CN" altLang="en-US">
                <a:latin typeface="Times New Roman" panose="02020603050405020304" pitchFamily="18" charset="0"/>
              </a:rPr>
              <a:pPr/>
              <a:t>20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7E80088D-7AEF-9F4E-B8DC-8FE839679C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D2D11985-5A75-3045-B5FC-31551C958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6">
            <a:extLst>
              <a:ext uri="{FF2B5EF4-FFF2-40B4-BE49-F238E27FC236}">
                <a16:creationId xmlns:a16="http://schemas.microsoft.com/office/drawing/2014/main" id="{4D8E688E-0694-F042-820F-F79A01EDCBC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5058" name="Rectangle 7">
            <a:extLst>
              <a:ext uri="{FF2B5EF4-FFF2-40B4-BE49-F238E27FC236}">
                <a16:creationId xmlns:a16="http://schemas.microsoft.com/office/drawing/2014/main" id="{DD134344-AB3C-484B-A2BF-3FF08D82CF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6FBE439-0A3B-8648-8C5E-F5F9982F4437}" type="slidenum">
              <a:rPr lang="zh-CN" altLang="en-US">
                <a:latin typeface="Times New Roman" panose="02020603050405020304" pitchFamily="18" charset="0"/>
              </a:rPr>
              <a:pPr/>
              <a:t>21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8773383C-DDDD-A04B-8EE3-64C7473C60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A48DC202-EF21-6847-81E5-B99AFAF27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6">
            <a:extLst>
              <a:ext uri="{FF2B5EF4-FFF2-40B4-BE49-F238E27FC236}">
                <a16:creationId xmlns:a16="http://schemas.microsoft.com/office/drawing/2014/main" id="{2D1A993B-EA96-234F-85EF-01A0C52CE83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7106" name="Rectangle 7">
            <a:extLst>
              <a:ext uri="{FF2B5EF4-FFF2-40B4-BE49-F238E27FC236}">
                <a16:creationId xmlns:a16="http://schemas.microsoft.com/office/drawing/2014/main" id="{95C92FDA-8A39-C54F-ADD8-039A8FAA47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619A042-FABB-EE41-AB84-0DDBEDF90B9D}" type="slidenum">
              <a:rPr lang="zh-CN" altLang="en-US">
                <a:latin typeface="Times New Roman" panose="02020603050405020304" pitchFamily="18" charset="0"/>
              </a:rPr>
              <a:pPr/>
              <a:t>22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205C5ED0-9CB8-CB42-BDE8-77E37C15937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0CB6847D-8567-5045-9480-AE5964BAFA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6">
            <a:extLst>
              <a:ext uri="{FF2B5EF4-FFF2-40B4-BE49-F238E27FC236}">
                <a16:creationId xmlns:a16="http://schemas.microsoft.com/office/drawing/2014/main" id="{375692C0-8E7D-EF49-AE37-EEB4B316F1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>
                <a:latin typeface="Times New Roman" panose="02020603050405020304" pitchFamily="18" charset="0"/>
              </a:rPr>
              <a:t>Chapter 1 — Computer Abstractions and Technology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9154" name="Rectangle 7">
            <a:extLst>
              <a:ext uri="{FF2B5EF4-FFF2-40B4-BE49-F238E27FC236}">
                <a16:creationId xmlns:a16="http://schemas.microsoft.com/office/drawing/2014/main" id="{1E793B32-AA72-434A-990E-958E85EC83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21A58D-4299-2D49-A19E-95EC31BCF8EB}" type="slidenum">
              <a:rPr lang="zh-CN" altLang="en-US">
                <a:latin typeface="Times New Roman" panose="02020603050405020304" pitchFamily="18" charset="0"/>
              </a:rPr>
              <a:pPr/>
              <a:t>23</a:t>
            </a:fld>
            <a:endParaRPr lang="en-US" altLang="zh-CN">
              <a:latin typeface="Times New Roman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48ADA259-603E-7143-B7EF-DFE537E5F7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43EA3660-362C-5F41-B434-45B29FF29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AU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76C9A43-2AC4-7C49-8C2F-69800ACAF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F4B6FC-3FF4-2E48-9EF9-BCB2E16CF8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8118BB9-23E2-134E-8D80-C2B0ADEFC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F3E560AD-9878-0340-BE65-656F488C0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>
              <a:ea typeface="SimSun" panose="02010600030101010101" pitchFamily="2" charset="-122"/>
            </a:endParaRPr>
          </a:p>
        </p:txBody>
      </p:sp>
      <p:pic>
        <p:nvPicPr>
          <p:cNvPr id="8" name="Picture 8" descr="MKP-logo-white-transparent">
            <a:extLst>
              <a:ext uri="{FF2B5EF4-FFF2-40B4-BE49-F238E27FC236}">
                <a16:creationId xmlns:a16="http://schemas.microsoft.com/office/drawing/2014/main" id="{B9EEEBAB-10F7-564D-871D-4479CCA53B7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339725"/>
            <a:ext cx="1360487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B27B7060-107F-9B4D-B9AB-2080CC10DB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614B904-C036-9B4B-84FA-D09CC6CD8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>
              <a:ea typeface="SimSun" panose="02010600030101010101" pitchFamily="2" charset="-122"/>
            </a:endParaRPr>
          </a:p>
        </p:txBody>
      </p:sp>
      <p:pic>
        <p:nvPicPr>
          <p:cNvPr id="11" name="Picture 11" descr="Title">
            <a:extLst>
              <a:ext uri="{FF2B5EF4-FFF2-40B4-BE49-F238E27FC236}">
                <a16:creationId xmlns:a16="http://schemas.microsoft.com/office/drawing/2014/main" id="{14150C2C-5E5F-7248-B8A0-B076214E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3713" y="115888"/>
            <a:ext cx="6424612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593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29594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25833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0DDF849-D16E-4F47-9424-6447F42DA14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F2A9B6E5-31A3-3442-BDBA-459553756E1A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8946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9F72433-E840-D441-B648-4940F17AD27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6ADD241C-868F-234F-AC1F-C761667F2E43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97857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84213" y="1125538"/>
            <a:ext cx="8270875" cy="2479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84213" y="3757613"/>
            <a:ext cx="8270875" cy="24796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E950183-78B5-4648-BC3D-A00558FAC22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9709A31A-DD08-6E47-A1E4-BCA448C25F7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549773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146050"/>
            <a:ext cx="8259762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F4160F0-CA26-B848-ABFA-FF31DC24EDA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6EA830CB-6393-AB4B-B311-E122D1F9870A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018656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B2FB30A-8C18-024F-A58C-1FA8947951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F49E698E-8C58-FB40-AC32-3E47E5FC6C63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621664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10DE00A-D8CE-9F46-8DBA-0FDC153DF0A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1F502737-5257-654E-ACCE-D02ECC085AC8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9031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EF8D2E5-1BB5-314E-A462-2F751FCA9C1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162BBB64-F918-7440-9399-1D813249DD3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592431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EAABAE7-3E5E-9145-8C1D-D6D4EF82C7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B32F39F2-F41A-814C-B7CA-53FFB2DE358F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731784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7EF6F45-3950-F54D-8543-9485BAB620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C6A382F0-2A24-E94B-9AC5-5C33680282E9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97167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404C88EF-B62B-CF47-BD46-EC5E1961ADD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1B1CC223-4530-EE4C-8C3C-560488FE9160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080478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172774C-DEF1-2641-ACDC-2CA31E82743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1CD1F3D9-3625-4C40-AE8B-7C3919EB220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794077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C140F54-F012-364D-8381-81FB34DB487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78D01817-5D1E-594D-9130-08C2C1A28197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75566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FE94B784-D892-BB46-B55B-5D7787E15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>
              <a:ea typeface="SimSun" panose="02010600030101010101" pitchFamily="2" charset="-122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0B3E2CB-FD03-E448-9E22-427406CA34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87E22F2-71EE-1940-BAC8-BA70540AD6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/>
              <a:t>Click to edit Master text styles</a:t>
            </a:r>
          </a:p>
          <a:p>
            <a:pPr lvl="1"/>
            <a:r>
              <a:rPr lang="en-AU" altLang="zh-CN"/>
              <a:t>Second level</a:t>
            </a:r>
          </a:p>
          <a:p>
            <a:pPr lvl="2"/>
            <a:r>
              <a:rPr lang="en-AU" altLang="zh-CN"/>
              <a:t>Third level</a:t>
            </a:r>
          </a:p>
          <a:p>
            <a:pPr lvl="3"/>
            <a:r>
              <a:rPr lang="en-AU" altLang="zh-CN"/>
              <a:t>Fourth level</a:t>
            </a:r>
          </a:p>
          <a:p>
            <a:pPr lvl="4"/>
            <a:r>
              <a:rPr lang="en-AU" altLang="zh-CN"/>
              <a:t>Fifth level</a:t>
            </a:r>
          </a:p>
        </p:txBody>
      </p:sp>
      <p:sp>
        <p:nvSpPr>
          <p:cNvPr id="294917" name="Rectangle 5">
            <a:extLst>
              <a:ext uri="{FF2B5EF4-FFF2-40B4-BE49-F238E27FC236}">
                <a16:creationId xmlns:a16="http://schemas.microsoft.com/office/drawing/2014/main" id="{71BDC3E1-A8B0-BE47-8F72-A22331F9C9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>
                <a:latin typeface="Arial" panose="020B060402020202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r>
              <a:rPr lang="en-AU" altLang="zh-CN"/>
              <a:t>Chapter 1 — Computer Abstractions and Technology — </a:t>
            </a:r>
            <a:fld id="{01850EA9-CE1F-0246-8329-45F6B5E2AA28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  <p:pic>
        <p:nvPicPr>
          <p:cNvPr id="1030" name="Picture 6" descr="MKP-logo">
            <a:extLst>
              <a:ext uri="{FF2B5EF4-FFF2-40B4-BE49-F238E27FC236}">
                <a16:creationId xmlns:a16="http://schemas.microsoft.com/office/drawing/2014/main" id="{CF893D07-92C0-364C-B0EB-A64221900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6308725"/>
            <a:ext cx="1371600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7">
            <a:extLst>
              <a:ext uri="{FF2B5EF4-FFF2-40B4-BE49-F238E27FC236}">
                <a16:creationId xmlns:a16="http://schemas.microsoft.com/office/drawing/2014/main" id="{625B059E-1BF2-7942-BC99-9398B38B3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zh-CN" altLang="en-US">
              <a:ea typeface="SimSun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emf"/><Relationship Id="rId4" Type="http://schemas.openxmlformats.org/officeDocument/2006/relationships/oleObject" Target="../embeddings/oleObject2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3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3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44.emf"/><Relationship Id="rId4" Type="http://schemas.openxmlformats.org/officeDocument/2006/relationships/oleObject" Target="../embeddings/oleObject5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6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">
            <a:extLst>
              <a:ext uri="{FF2B5EF4-FFF2-40B4-BE49-F238E27FC236}">
                <a16:creationId xmlns:a16="http://schemas.microsoft.com/office/drawing/2014/main" id="{D9A9E2A1-B5A5-B042-87E5-50336CE08D3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Topic 1</a:t>
            </a:r>
          </a:p>
        </p:txBody>
      </p:sp>
      <p:sp>
        <p:nvSpPr>
          <p:cNvPr id="17410" name="Rectangle 5">
            <a:extLst>
              <a:ext uri="{FF2B5EF4-FFF2-40B4-BE49-F238E27FC236}">
                <a16:creationId xmlns:a16="http://schemas.microsoft.com/office/drawing/2014/main" id="{A9C9F224-59FC-DF4A-A55C-90C9DEC6CEA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268538" y="3068638"/>
            <a:ext cx="5832475" cy="579437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Introduction to Computer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页脚占位符 1">
            <a:extLst>
              <a:ext uri="{FF2B5EF4-FFF2-40B4-BE49-F238E27FC236}">
                <a16:creationId xmlns:a16="http://schemas.microsoft.com/office/drawing/2014/main" id="{68A9E5F3-D095-0B48-8C8A-CB7E4F8E43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A0C52E84-EECC-CE42-93A0-1284171DD69E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zh-CN" sz="1400"/>
          </a:p>
        </p:txBody>
      </p:sp>
      <p:pic>
        <p:nvPicPr>
          <p:cNvPr id="29698" name="Picture 2" descr="CoinCo Model USQ-712 Coin Changer">
            <a:extLst>
              <a:ext uri="{FF2B5EF4-FFF2-40B4-BE49-F238E27FC236}">
                <a16:creationId xmlns:a16="http://schemas.microsoft.com/office/drawing/2014/main" id="{0EBDBC47-8067-E94F-B266-AB67B3F6F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2882900" cy="5867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9" name="Text Box 3">
            <a:extLst>
              <a:ext uri="{FF2B5EF4-FFF2-40B4-BE49-F238E27FC236}">
                <a16:creationId xmlns:a16="http://schemas.microsoft.com/office/drawing/2014/main" id="{37625323-1015-0246-BD3A-1A14ED4E14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1236663"/>
            <a:ext cx="41910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CoinCo USQ-712 coin changer.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b="1">
              <a:solidFill>
                <a:schemeClr val="tx2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</a:t>
            </a:r>
            <a:b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8-bit Motorola 68HC912.</a:t>
            </a: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40E91468-A1BD-B946-A4EA-5816EB16F2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516563"/>
            <a:ext cx="1476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a typeface="SimSun" panose="02010600030101010101" pitchFamily="2" charset="-122"/>
              </a:rPr>
              <a:t>by Daniel W. Lewis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页脚占位符 2">
            <a:extLst>
              <a:ext uri="{FF2B5EF4-FFF2-40B4-BE49-F238E27FC236}">
                <a16:creationId xmlns:a16="http://schemas.microsoft.com/office/drawing/2014/main" id="{1B5226C4-0E6A-AF4D-989A-0D7E11132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06A35895-5D2A-6C43-B23F-B44F0A23D477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zh-CN" sz="1400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2F158D7F-445C-DA44-97CB-277D0BAC87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57775" y="2308225"/>
            <a:ext cx="3886200" cy="2554288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Garmin Nüvi GPS Receiver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32-bit.</a:t>
            </a:r>
          </a:p>
        </p:txBody>
      </p:sp>
      <p:pic>
        <p:nvPicPr>
          <p:cNvPr id="30723" name="图片 1">
            <a:extLst>
              <a:ext uri="{FF2B5EF4-FFF2-40B4-BE49-F238E27FC236}">
                <a16:creationId xmlns:a16="http://schemas.microsoft.com/office/drawing/2014/main" id="{DBFA7452-A4DE-C841-A440-5968D98B8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284413"/>
            <a:ext cx="4465638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页脚占位符 2">
            <a:extLst>
              <a:ext uri="{FF2B5EF4-FFF2-40B4-BE49-F238E27FC236}">
                <a16:creationId xmlns:a16="http://schemas.microsoft.com/office/drawing/2014/main" id="{CBD83315-F4CD-0E43-BF97-6DB34AB7F4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B58C3C92-F373-F240-B220-0507209CDAC2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zh-CN" sz="1400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1775066-F226-9549-85C0-16256EDC6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4800" y="1365250"/>
            <a:ext cx="5029200" cy="3503613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Motorola i1000plus iDEN Multi-Service Digital Phone.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Motorola 32-bit MCORE.</a:t>
            </a:r>
          </a:p>
        </p:txBody>
      </p:sp>
      <p:pic>
        <p:nvPicPr>
          <p:cNvPr id="31747" name="Picture 3" descr="Motorola i1000plus Cell Phone">
            <a:extLst>
              <a:ext uri="{FF2B5EF4-FFF2-40B4-BE49-F238E27FC236}">
                <a16:creationId xmlns:a16="http://schemas.microsoft.com/office/drawing/2014/main" id="{122ED3E4-4721-4341-A2DC-C6FFFEB05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304800"/>
            <a:ext cx="2971800" cy="5867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8" name="Text Box 4">
            <a:extLst>
              <a:ext uri="{FF2B5EF4-FFF2-40B4-BE49-F238E27FC236}">
                <a16:creationId xmlns:a16="http://schemas.microsoft.com/office/drawing/2014/main" id="{7A896639-BC63-F045-AD20-6B08767EA2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5516563"/>
            <a:ext cx="1476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a typeface="SimSun" panose="02010600030101010101" pitchFamily="2" charset="-122"/>
              </a:rPr>
              <a:t>by Daniel W. Lewis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页脚占位符 2">
            <a:extLst>
              <a:ext uri="{FF2B5EF4-FFF2-40B4-BE49-F238E27FC236}">
                <a16:creationId xmlns:a16="http://schemas.microsoft.com/office/drawing/2014/main" id="{D1AA11E7-C96C-1746-80FB-CB14A2C0D8A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186B429B-94B9-8F40-AF72-F756A05BDE8D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zh-CN" sz="1400"/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1F09B6C9-57E5-B34A-B14C-5336001F0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500" y="4214813"/>
            <a:ext cx="8215313" cy="1077912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Nintendo Wii Controller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IBM 32-bit Power RISC</a:t>
            </a:r>
          </a:p>
        </p:txBody>
      </p:sp>
      <p:pic>
        <p:nvPicPr>
          <p:cNvPr id="32771" name="图片 6" descr="wii.jpg">
            <a:extLst>
              <a:ext uri="{FF2B5EF4-FFF2-40B4-BE49-F238E27FC236}">
                <a16:creationId xmlns:a16="http://schemas.microsoft.com/office/drawing/2014/main" id="{86B36BCD-8F29-544F-B172-60332F15C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50" y="1357313"/>
            <a:ext cx="47625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图片 8" descr="mainLogo.png">
            <a:extLst>
              <a:ext uri="{FF2B5EF4-FFF2-40B4-BE49-F238E27FC236}">
                <a16:creationId xmlns:a16="http://schemas.microsoft.com/office/drawing/2014/main" id="{08B41E86-5E93-5E4A-88BF-DA09AE613C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7438" y="2643188"/>
            <a:ext cx="1285875" cy="56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页脚占位符 2">
            <a:extLst>
              <a:ext uri="{FF2B5EF4-FFF2-40B4-BE49-F238E27FC236}">
                <a16:creationId xmlns:a16="http://schemas.microsoft.com/office/drawing/2014/main" id="{7163B6D7-B74D-5942-971B-A20F25BCDF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E2AFE40C-AB76-024D-912E-EE753BD9C3C9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zh-CN" sz="1400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B4860456-99CD-7A4E-A6C9-4C0219C6B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95800" y="1412875"/>
            <a:ext cx="4267200" cy="3046413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Apple iPad 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Apple A4,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a 32-bit ARM RISC.</a:t>
            </a:r>
          </a:p>
        </p:txBody>
      </p:sp>
      <p:pic>
        <p:nvPicPr>
          <p:cNvPr id="33795" name="图片 5" descr="ipad.jpg">
            <a:extLst>
              <a:ext uri="{FF2B5EF4-FFF2-40B4-BE49-F238E27FC236}">
                <a16:creationId xmlns:a16="http://schemas.microsoft.com/office/drawing/2014/main" id="{D96FFEA2-4C19-054B-9F64-34028AF99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5750" y="1285875"/>
            <a:ext cx="3786188" cy="493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页脚占位符 2">
            <a:extLst>
              <a:ext uri="{FF2B5EF4-FFF2-40B4-BE49-F238E27FC236}">
                <a16:creationId xmlns:a16="http://schemas.microsoft.com/office/drawing/2014/main" id="{6D3C04A5-5CE1-A944-8510-40599BD50B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B59CE6F5-8A5C-CD44-9F4D-900D73F02692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zh-CN" sz="1400"/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BCC26E03-038E-EA49-A43C-8F7F0EC52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40200" y="2193925"/>
            <a:ext cx="4622800" cy="3046413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Apple iWatch 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32-bit Apple A6 and M7 Coprocessor</a:t>
            </a:r>
          </a:p>
        </p:txBody>
      </p:sp>
      <p:pic>
        <p:nvPicPr>
          <p:cNvPr id="34819" name="图片 1">
            <a:extLst>
              <a:ext uri="{FF2B5EF4-FFF2-40B4-BE49-F238E27FC236}">
                <a16:creationId xmlns:a16="http://schemas.microsoft.com/office/drawing/2014/main" id="{4AE86DC0-20BC-B549-8F47-EB95D337D6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742" r="24400" b="-333"/>
          <a:stretch>
            <a:fillRect/>
          </a:stretch>
        </p:blipFill>
        <p:spPr bwMode="auto">
          <a:xfrm>
            <a:off x="755650" y="1844675"/>
            <a:ext cx="3095625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页脚占位符 2">
            <a:extLst>
              <a:ext uri="{FF2B5EF4-FFF2-40B4-BE49-F238E27FC236}">
                <a16:creationId xmlns:a16="http://schemas.microsoft.com/office/drawing/2014/main" id="{D61BAA75-D30F-6349-A1BD-79E1679046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79946223-1F49-8946-AB39-EF75FE1695FE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zh-CN" sz="1400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60CB6181-032C-4941-B1A8-87987D8665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40200" y="1700213"/>
            <a:ext cx="4622800" cy="3540125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HUAWEI P20 Pro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8 64-bit ARMv8-A, the same architecture as iPhone X</a:t>
            </a: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22CA56F3-B6D2-B343-AAA1-AAB30DBF2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891213"/>
            <a:ext cx="1476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a typeface="SimSun" panose="02010600030101010101" pitchFamily="2" charset="-122"/>
              </a:rPr>
              <a:t>by Daniel W. Lewis</a:t>
            </a:r>
          </a:p>
        </p:txBody>
      </p:sp>
      <p:pic>
        <p:nvPicPr>
          <p:cNvPr id="35844" name="图片 2">
            <a:extLst>
              <a:ext uri="{FF2B5EF4-FFF2-40B4-BE49-F238E27FC236}">
                <a16:creationId xmlns:a16="http://schemas.microsoft.com/office/drawing/2014/main" id="{4C738566-90BA-2A4F-814D-AAAAA576E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7825" y="1265238"/>
            <a:ext cx="3762375" cy="4776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页脚占位符 2">
            <a:extLst>
              <a:ext uri="{FF2B5EF4-FFF2-40B4-BE49-F238E27FC236}">
                <a16:creationId xmlns:a16="http://schemas.microsoft.com/office/drawing/2014/main" id="{4B76DF99-CF77-AE45-8246-5BC4D1EE53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819CA346-E42A-C747-8FCA-730AF805B288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zh-CN" sz="1400"/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440781F2-BE3A-654B-A972-0A417B4C70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91088" y="1660525"/>
            <a:ext cx="4038600" cy="3503613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Sony Aibo ERS-110 Robotic Dog.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64-bit MIPS RISC.</a:t>
            </a:r>
          </a:p>
        </p:txBody>
      </p:sp>
      <p:pic>
        <p:nvPicPr>
          <p:cNvPr id="36867" name="Picture 3" descr="Sony Aibo">
            <a:extLst>
              <a:ext uri="{FF2B5EF4-FFF2-40B4-BE49-F238E27FC236}">
                <a16:creationId xmlns:a16="http://schemas.microsoft.com/office/drawing/2014/main" id="{B12BAD24-CB82-6B4E-8E8E-CF862BEBA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1506538"/>
            <a:ext cx="4419600" cy="3867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8" name="Text Box 4">
            <a:extLst>
              <a:ext uri="{FF2B5EF4-FFF2-40B4-BE49-F238E27FC236}">
                <a16:creationId xmlns:a16="http://schemas.microsoft.com/office/drawing/2014/main" id="{7C11B81B-44F3-BC45-B0A7-07AE41D5E2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516563"/>
            <a:ext cx="1476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a typeface="SimSun" panose="02010600030101010101" pitchFamily="2" charset="-122"/>
              </a:rPr>
              <a:t>by Daniel W. Lewis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页脚占位符 2">
            <a:extLst>
              <a:ext uri="{FF2B5EF4-FFF2-40B4-BE49-F238E27FC236}">
                <a16:creationId xmlns:a16="http://schemas.microsoft.com/office/drawing/2014/main" id="{73653512-051B-1343-9679-CBFBADD4B8B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223DBD71-305E-EA46-978B-AD8EFDBF974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zh-CN" sz="1400"/>
          </a:p>
        </p:txBody>
      </p:sp>
      <p:pic>
        <p:nvPicPr>
          <p:cNvPr id="37890" name="Picture 10" descr="f01-05-P374493">
            <a:extLst>
              <a:ext uri="{FF2B5EF4-FFF2-40B4-BE49-F238E27FC236}">
                <a16:creationId xmlns:a16="http://schemas.microsoft.com/office/drawing/2014/main" id="{586134C6-7079-9B4A-9C11-F57CE41C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84438" y="1360488"/>
            <a:ext cx="3829050" cy="437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Rectangle 2">
            <a:extLst>
              <a:ext uri="{FF2B5EF4-FFF2-40B4-BE49-F238E27FC236}">
                <a16:creationId xmlns:a16="http://schemas.microsoft.com/office/drawing/2014/main" id="{8E29E641-66B4-4747-B8DF-20D6C3325A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Anatomy of a Computer</a:t>
            </a:r>
          </a:p>
        </p:txBody>
      </p:sp>
      <p:sp>
        <p:nvSpPr>
          <p:cNvPr id="37892" name="AutoShape 5">
            <a:extLst>
              <a:ext uri="{FF2B5EF4-FFF2-40B4-BE49-F238E27FC236}">
                <a16:creationId xmlns:a16="http://schemas.microsoft.com/office/drawing/2014/main" id="{9EB93C29-1F47-9C48-8823-A1D7A53EB533}"/>
              </a:ext>
            </a:extLst>
          </p:cNvPr>
          <p:cNvSpPr>
            <a:spLocks/>
          </p:cNvSpPr>
          <p:nvPr/>
        </p:nvSpPr>
        <p:spPr bwMode="auto">
          <a:xfrm>
            <a:off x="827088" y="2008188"/>
            <a:ext cx="1079500" cy="720725"/>
          </a:xfrm>
          <a:prstGeom prst="borderCallout1">
            <a:avLst>
              <a:gd name="adj1" fmla="val 15861"/>
              <a:gd name="adj2" fmla="val 107060"/>
              <a:gd name="adj3" fmla="val 17843"/>
              <a:gd name="adj4" fmla="val 16823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Output device</a:t>
            </a:r>
            <a:endParaRPr lang="en-AU" altLang="zh-CN" sz="1800">
              <a:ea typeface="SimSun" panose="02010600030101010101" pitchFamily="2" charset="-122"/>
            </a:endParaRPr>
          </a:p>
        </p:txBody>
      </p:sp>
      <p:sp>
        <p:nvSpPr>
          <p:cNvPr id="37893" name="AutoShape 6">
            <a:extLst>
              <a:ext uri="{FF2B5EF4-FFF2-40B4-BE49-F238E27FC236}">
                <a16:creationId xmlns:a16="http://schemas.microsoft.com/office/drawing/2014/main" id="{5E58ED84-08C6-4343-80CF-8FD27EA094CB}"/>
              </a:ext>
            </a:extLst>
          </p:cNvPr>
          <p:cNvSpPr>
            <a:spLocks/>
          </p:cNvSpPr>
          <p:nvPr/>
        </p:nvSpPr>
        <p:spPr bwMode="auto">
          <a:xfrm>
            <a:off x="827088" y="4941888"/>
            <a:ext cx="1079500" cy="720725"/>
          </a:xfrm>
          <a:prstGeom prst="borderCallout1">
            <a:avLst>
              <a:gd name="adj1" fmla="val 15861"/>
              <a:gd name="adj2" fmla="val 107060"/>
              <a:gd name="adj3" fmla="val 40528"/>
              <a:gd name="adj4" fmla="val 17588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Input device</a:t>
            </a:r>
            <a:endParaRPr lang="en-AU" altLang="zh-CN" sz="1800">
              <a:ea typeface="SimSun" panose="02010600030101010101" pitchFamily="2" charset="-122"/>
            </a:endParaRPr>
          </a:p>
        </p:txBody>
      </p:sp>
      <p:sp>
        <p:nvSpPr>
          <p:cNvPr id="37894" name="AutoShape 7">
            <a:extLst>
              <a:ext uri="{FF2B5EF4-FFF2-40B4-BE49-F238E27FC236}">
                <a16:creationId xmlns:a16="http://schemas.microsoft.com/office/drawing/2014/main" id="{E640AD71-74DE-1445-BBEE-3DEC36011B9D}"/>
              </a:ext>
            </a:extLst>
          </p:cNvPr>
          <p:cNvSpPr>
            <a:spLocks/>
          </p:cNvSpPr>
          <p:nvPr/>
        </p:nvSpPr>
        <p:spPr bwMode="auto">
          <a:xfrm>
            <a:off x="7019925" y="4889500"/>
            <a:ext cx="1079500" cy="720725"/>
          </a:xfrm>
          <a:prstGeom prst="borderCallout1">
            <a:avLst>
              <a:gd name="adj1" fmla="val 15861"/>
              <a:gd name="adj2" fmla="val -7060"/>
              <a:gd name="adj3" fmla="val 49560"/>
              <a:gd name="adj4" fmla="val -84264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Input device</a:t>
            </a:r>
            <a:endParaRPr lang="en-AU" altLang="zh-CN" sz="1800">
              <a:ea typeface="SimSun" panose="02010600030101010101" pitchFamily="2" charset="-122"/>
            </a:endParaRPr>
          </a:p>
        </p:txBody>
      </p:sp>
      <p:sp>
        <p:nvSpPr>
          <p:cNvPr id="37895" name="AutoShape 8">
            <a:extLst>
              <a:ext uri="{FF2B5EF4-FFF2-40B4-BE49-F238E27FC236}">
                <a16:creationId xmlns:a16="http://schemas.microsoft.com/office/drawing/2014/main" id="{737E06AD-7CB6-9C48-951C-3289B4589004}"/>
              </a:ext>
            </a:extLst>
          </p:cNvPr>
          <p:cNvSpPr>
            <a:spLocks/>
          </p:cNvSpPr>
          <p:nvPr/>
        </p:nvSpPr>
        <p:spPr bwMode="auto">
          <a:xfrm>
            <a:off x="7019925" y="3449638"/>
            <a:ext cx="1079500" cy="720725"/>
          </a:xfrm>
          <a:prstGeom prst="borderCallout1">
            <a:avLst>
              <a:gd name="adj1" fmla="val 15861"/>
              <a:gd name="adj2" fmla="val -7060"/>
              <a:gd name="adj3" fmla="val 63875"/>
              <a:gd name="adj4" fmla="val -135736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Network cable</a:t>
            </a:r>
            <a:endParaRPr lang="en-AU" altLang="zh-CN" sz="1800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页脚占位符 2">
            <a:extLst>
              <a:ext uri="{FF2B5EF4-FFF2-40B4-BE49-F238E27FC236}">
                <a16:creationId xmlns:a16="http://schemas.microsoft.com/office/drawing/2014/main" id="{CCE8F723-D5E4-A341-8003-48CFDD93A8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ABB484D3-2144-F643-88DE-8A46E574ECB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zh-CN" sz="1400"/>
          </a:p>
        </p:txBody>
      </p:sp>
      <p:sp>
        <p:nvSpPr>
          <p:cNvPr id="39938" name="Rectangle 4">
            <a:extLst>
              <a:ext uri="{FF2B5EF4-FFF2-40B4-BE49-F238E27FC236}">
                <a16:creationId xmlns:a16="http://schemas.microsoft.com/office/drawing/2014/main" id="{BBD2FC6C-E5AA-6C4B-A8AD-47C5D64D43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Opening the Box</a:t>
            </a:r>
            <a:endParaRPr lang="en-AU" altLang="zh-CN">
              <a:ea typeface="SimSun" panose="02010600030101010101" pitchFamily="2" charset="-122"/>
            </a:endParaRPr>
          </a:p>
        </p:txBody>
      </p:sp>
      <p:pic>
        <p:nvPicPr>
          <p:cNvPr id="39939" name="Picture 17" descr="f01-07-P374493">
            <a:extLst>
              <a:ext uri="{FF2B5EF4-FFF2-40B4-BE49-F238E27FC236}">
                <a16:creationId xmlns:a16="http://schemas.microsoft.com/office/drawing/2014/main" id="{5212D967-66D9-6548-86CF-A27CFCE0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908050"/>
            <a:ext cx="5095875" cy="551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18" descr="f01-08-P374493">
            <a:extLst>
              <a:ext uri="{FF2B5EF4-FFF2-40B4-BE49-F238E27FC236}">
                <a16:creationId xmlns:a16="http://schemas.microsoft.com/office/drawing/2014/main" id="{B90197E3-543B-FF49-821C-07419DF75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7400" y="2636838"/>
            <a:ext cx="2736850" cy="362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页脚占位符 3">
            <a:extLst>
              <a:ext uri="{FF2B5EF4-FFF2-40B4-BE49-F238E27FC236}">
                <a16:creationId xmlns:a16="http://schemas.microsoft.com/office/drawing/2014/main" id="{02D3740F-31D3-1546-89BA-C4F0E427D1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9754819F-C036-F840-BD7E-87F0078952E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AU" altLang="zh-CN" sz="1400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BF560DF7-C4B1-F14C-962D-6E7196D79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The Computer Revolution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AF2F9ED9-9F23-E645-B5D6-17E485CC62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Progress in computer technology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Moore’s Law </a:t>
            </a: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Makes novel applications feasible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Auto pilot vehicle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Cell phones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Robotic arms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Internet+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……</a:t>
            </a: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Computers are pervasive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页脚占位符 3">
            <a:extLst>
              <a:ext uri="{FF2B5EF4-FFF2-40B4-BE49-F238E27FC236}">
                <a16:creationId xmlns:a16="http://schemas.microsoft.com/office/drawing/2014/main" id="{98DEEDDF-2FAA-7C42-9D98-4D979FBE1A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644DDD17-ACE1-8540-A0B2-5E8BA79742C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zh-CN" sz="1400"/>
          </a:p>
        </p:txBody>
      </p:sp>
      <p:sp>
        <p:nvSpPr>
          <p:cNvPr id="41986" name="Rectangle 2">
            <a:extLst>
              <a:ext uri="{FF2B5EF4-FFF2-40B4-BE49-F238E27FC236}">
                <a16:creationId xmlns:a16="http://schemas.microsoft.com/office/drawing/2014/main" id="{6D6A1662-ABA1-A84F-9696-F20EE160E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Inside the Processor (CPU)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7BB94088-42D4-674A-A40B-4985CECFD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Datapath: performs operations on data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Control: controls how data flows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Cache memory</a:t>
            </a: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Small fast SRAM memory for immediate access to data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页脚占位符 3">
            <a:extLst>
              <a:ext uri="{FF2B5EF4-FFF2-40B4-BE49-F238E27FC236}">
                <a16:creationId xmlns:a16="http://schemas.microsoft.com/office/drawing/2014/main" id="{2CB6B5FA-8C7B-F642-BC34-4E5B23F15B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0283F40D-B441-9146-B2B3-8F5962A925C4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zh-CN" sz="1400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9CB0A178-8E2B-C042-9CE5-BE02F11AB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Inside the Processor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44035" name="Rectangle 19">
            <a:extLst>
              <a:ext uri="{FF2B5EF4-FFF2-40B4-BE49-F238E27FC236}">
                <a16:creationId xmlns:a16="http://schemas.microsoft.com/office/drawing/2014/main" id="{8FB3D3E3-6611-524A-98DF-14BF0D243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AMD Barcelona: 4 processor cores</a:t>
            </a:r>
          </a:p>
        </p:txBody>
      </p:sp>
      <p:pic>
        <p:nvPicPr>
          <p:cNvPr id="44036" name="Picture 20" descr="f01-09-P374493">
            <a:extLst>
              <a:ext uri="{FF2B5EF4-FFF2-40B4-BE49-F238E27FC236}">
                <a16:creationId xmlns:a16="http://schemas.microsoft.com/office/drawing/2014/main" id="{176D71D8-3380-3C45-BBA3-9A7CEBB1D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113" y="2060575"/>
            <a:ext cx="7704137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页脚占位符 4">
            <a:extLst>
              <a:ext uri="{FF2B5EF4-FFF2-40B4-BE49-F238E27FC236}">
                <a16:creationId xmlns:a16="http://schemas.microsoft.com/office/drawing/2014/main" id="{DDCD025D-4D19-7E47-82F6-FC607EDDF2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4348E650-82F1-464B-9D1F-0D377B4B021F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zh-CN" sz="1400"/>
          </a:p>
        </p:txBody>
      </p:sp>
      <p:pic>
        <p:nvPicPr>
          <p:cNvPr id="46082" name="Picture 11" descr="flash-cards">
            <a:extLst>
              <a:ext uri="{FF2B5EF4-FFF2-40B4-BE49-F238E27FC236}">
                <a16:creationId xmlns:a16="http://schemas.microsoft.com/office/drawing/2014/main" id="{91B49EB1-6E84-6846-9F3C-8E8DF9E19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8425" y="1196975"/>
            <a:ext cx="26955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2">
            <a:extLst>
              <a:ext uri="{FF2B5EF4-FFF2-40B4-BE49-F238E27FC236}">
                <a16:creationId xmlns:a16="http://schemas.microsoft.com/office/drawing/2014/main" id="{36155AA4-CBB4-B94C-BA0E-7F6D2C565B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Peripheral – Memory</a:t>
            </a: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DD6FFB23-8DF0-2F46-8318-BAF4E7E9A92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altLang="zh-CN" sz="2400">
                <a:ea typeface="SimSun" panose="02010600030101010101" pitchFamily="2" charset="-122"/>
              </a:rPr>
              <a:t>Volatile main memory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Loses instructions and data when power off</a:t>
            </a:r>
          </a:p>
          <a:p>
            <a:pPr eaLnBrk="1" hangingPunct="1"/>
            <a:r>
              <a:rPr lang="en-US" altLang="zh-CN" sz="2400">
                <a:ea typeface="SimSun" panose="02010600030101010101" pitchFamily="2" charset="-122"/>
              </a:rPr>
              <a:t>Non-volatile secondary memory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Magnetic disk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Flash memory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Optical disk (CDROM, DVD)</a:t>
            </a:r>
          </a:p>
        </p:txBody>
      </p:sp>
      <p:pic>
        <p:nvPicPr>
          <p:cNvPr id="46085" name="Picture 9" descr="hard-disk-drive">
            <a:extLst>
              <a:ext uri="{FF2B5EF4-FFF2-40B4-BE49-F238E27FC236}">
                <a16:creationId xmlns:a16="http://schemas.microsoft.com/office/drawing/2014/main" id="{468B450C-41B8-EB46-8D9A-7B6F99057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1188" y="3716338"/>
            <a:ext cx="4537075" cy="255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10" descr="flash-memory-exploded">
            <a:extLst>
              <a:ext uri="{FF2B5EF4-FFF2-40B4-BE49-F238E27FC236}">
                <a16:creationId xmlns:a16="http://schemas.microsoft.com/office/drawing/2014/main" id="{5F05C902-2661-EA42-AD28-F235B3644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59563" y="3141663"/>
            <a:ext cx="1828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12" descr="dvd-drive">
            <a:extLst>
              <a:ext uri="{FF2B5EF4-FFF2-40B4-BE49-F238E27FC236}">
                <a16:creationId xmlns:a16="http://schemas.microsoft.com/office/drawing/2014/main" id="{6397DC74-5078-1349-BC8D-25AD64F04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8625" y="4797425"/>
            <a:ext cx="2454275" cy="145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页脚占位符 3">
            <a:extLst>
              <a:ext uri="{FF2B5EF4-FFF2-40B4-BE49-F238E27FC236}">
                <a16:creationId xmlns:a16="http://schemas.microsoft.com/office/drawing/2014/main" id="{A7CC492B-E063-954B-AFDC-CB237F514D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27C67313-7675-574D-83C7-27B074A5E724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zh-CN" sz="1400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7329DAC5-03FE-B945-AEBF-B870DB5F34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Peripheral – Networks 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7E11C553-7E0F-FA46-A0EF-07F0CBC5E5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Communication and resource sharing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Local area network (LAN): Ethernet</a:t>
            </a: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Within a building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Wide area network (WAN): the Internet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Wireless network: WiFi, Bluetooth</a:t>
            </a:r>
          </a:p>
        </p:txBody>
      </p:sp>
      <p:pic>
        <p:nvPicPr>
          <p:cNvPr id="48132" name="Picture 8" descr="wireless-router">
            <a:extLst>
              <a:ext uri="{FF2B5EF4-FFF2-40B4-BE49-F238E27FC236}">
                <a16:creationId xmlns:a16="http://schemas.microsoft.com/office/drawing/2014/main" id="{9BE64D89-F383-5C43-9ED8-9E7BA39A8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6825" y="3879850"/>
            <a:ext cx="2524125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8" descr="Network card.jpg">
            <a:extLst>
              <a:ext uri="{FF2B5EF4-FFF2-40B4-BE49-F238E27FC236}">
                <a16:creationId xmlns:a16="http://schemas.microsoft.com/office/drawing/2014/main" id="{9D845FBF-FDF7-FB4D-90F0-4FEDDFC28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350" y="4206875"/>
            <a:ext cx="270033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8" descr="https://timgsa.baidu.com/timg?image&amp;quality=80&amp;size=b9999_10000&amp;sec=1505121221837&amp;di=3563d72a3f70302b02dcb69c80772285&amp;imgtype=0&amp;src=http%3A%2F%2Fa1.att.hudong.com%2F86%2F97%2F01300000433093127725971999818.jpg">
            <a:extLst>
              <a:ext uri="{FF2B5EF4-FFF2-40B4-BE49-F238E27FC236}">
                <a16:creationId xmlns:a16="http://schemas.microsoft.com/office/drawing/2014/main" id="{B6F2E3F0-B231-4443-BA3A-C2A7153B6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2013" y="569913"/>
            <a:ext cx="4471987" cy="335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页脚占位符 3">
            <a:extLst>
              <a:ext uri="{FF2B5EF4-FFF2-40B4-BE49-F238E27FC236}">
                <a16:creationId xmlns:a16="http://schemas.microsoft.com/office/drawing/2014/main" id="{68B7E529-AA37-5244-932C-453953351F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A8A8A08E-0BB4-804F-9113-2CDA03A76AC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zh-CN" sz="14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F053079C-5434-9C44-A871-854D3DC806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Peripheral – others</a:t>
            </a:r>
          </a:p>
        </p:txBody>
      </p:sp>
      <p:pic>
        <p:nvPicPr>
          <p:cNvPr id="50181" name="Picture 2" descr="https://upload.wikimedia.org/wikipedia/commons/thumb/4/4e/Personal_computer%2C_exploded_6.svg/1448px-Personal_computer%2C_exploded_6.svg.png">
            <a:extLst>
              <a:ext uri="{FF2B5EF4-FFF2-40B4-BE49-F238E27FC236}">
                <a16:creationId xmlns:a16="http://schemas.microsoft.com/office/drawing/2014/main" id="{1C8CD460-0AF4-474A-8342-E0D90EFA8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3375" y="2703513"/>
            <a:ext cx="6421438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文本框 1">
            <a:extLst>
              <a:ext uri="{FF2B5EF4-FFF2-40B4-BE49-F238E27FC236}">
                <a16:creationId xmlns:a16="http://schemas.microsoft.com/office/drawing/2014/main" id="{AA484899-D38F-EF47-8CBB-4A202AE79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3088" y="5940425"/>
            <a:ext cx="20542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ea typeface="SimSun" panose="02010600030101010101" pitchFamily="2" charset="-122"/>
              </a:rPr>
              <a:t>(</a:t>
            </a:r>
            <a:r>
              <a:rPr kumimoji="1" lang="en-US" altLang="zh-CN" sz="1400" i="1">
                <a:ea typeface="SimSun" panose="02010600030101010101" pitchFamily="2" charset="-122"/>
              </a:rPr>
              <a:t>Source: Wikipedia.org</a:t>
            </a:r>
            <a:r>
              <a:rPr kumimoji="1" lang="en-US" altLang="zh-CN" sz="1400">
                <a:ea typeface="SimSun" panose="02010600030101010101" pitchFamily="2" charset="-122"/>
              </a:rPr>
              <a:t>)</a:t>
            </a:r>
            <a:endParaRPr kumimoji="1" lang="zh-CN" altLang="en-US" sz="1400">
              <a:ea typeface="SimSun" panose="02010600030101010101" pitchFamily="2" charset="-122"/>
            </a:endParaRPr>
          </a:p>
        </p:txBody>
      </p:sp>
      <p:sp>
        <p:nvSpPr>
          <p:cNvPr id="50183" name="椭圆 2">
            <a:extLst>
              <a:ext uri="{FF2B5EF4-FFF2-40B4-BE49-F238E27FC236}">
                <a16:creationId xmlns:a16="http://schemas.microsoft.com/office/drawing/2014/main" id="{625B164B-37F6-8441-803E-6F31E845DB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8538" y="3573463"/>
            <a:ext cx="1943100" cy="5603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页脚占位符 4">
            <a:extLst>
              <a:ext uri="{FF2B5EF4-FFF2-40B4-BE49-F238E27FC236}">
                <a16:creationId xmlns:a16="http://schemas.microsoft.com/office/drawing/2014/main" id="{E7DA1F9B-528B-4946-8937-956DA062E19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A9572CD7-1D6C-494F-BDA4-5FA59BBE7F62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zh-CN" sz="1400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61C458E3-CCBE-3F47-9704-18034C4750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Together with Software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A0BB31F-51CD-5D49-AE7C-0C667308AFE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987675" y="1341438"/>
            <a:ext cx="5688013" cy="489585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Application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Written in high-level language (HLL)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System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Operating System: service code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>
                <a:ea typeface="SimSun" panose="02010600030101010101" pitchFamily="2" charset="-122"/>
              </a:rPr>
              <a:t>Handling input/output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>
                <a:ea typeface="SimSun" panose="02010600030101010101" pitchFamily="2" charset="-122"/>
              </a:rPr>
              <a:t>Managing memory and storage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>
                <a:ea typeface="SimSun" panose="02010600030101010101" pitchFamily="2" charset="-122"/>
              </a:rPr>
              <a:t>Scheduling tasks &amp; sharing resources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Written in C and assembly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Hardware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Processor, memory, I/O controllers</a:t>
            </a:r>
            <a:endParaRPr lang="en-AU" altLang="zh-CN" sz="2400">
              <a:ea typeface="SimSun" panose="02010600030101010101" pitchFamily="2" charset="-122"/>
            </a:endParaRPr>
          </a:p>
        </p:txBody>
      </p:sp>
      <p:pic>
        <p:nvPicPr>
          <p:cNvPr id="52228" name="Picture 4" descr="f01-02-P374493">
            <a:extLst>
              <a:ext uri="{FF2B5EF4-FFF2-40B4-BE49-F238E27FC236}">
                <a16:creationId xmlns:a16="http://schemas.microsoft.com/office/drawing/2014/main" id="{047EE45E-6AF2-6541-BC98-738898F83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125" y="2700338"/>
            <a:ext cx="24003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页脚占位符 3">
            <a:extLst>
              <a:ext uri="{FF2B5EF4-FFF2-40B4-BE49-F238E27FC236}">
                <a16:creationId xmlns:a16="http://schemas.microsoft.com/office/drawing/2014/main" id="{32C837B2-9E5D-9440-AF0D-F7CE31A454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EA25833B-D198-F244-A241-26D049EDD9DE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AU" altLang="zh-CN" sz="1400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11FD022F-CE46-ED44-A1C7-3170CF64EB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Levels of Program Code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E3BC5C7E-D523-AA44-98A3-757BD9C7F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4967287" cy="53276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b="1">
                <a:ea typeface="SimSun" panose="02010600030101010101" pitchFamily="2" charset="-122"/>
              </a:rPr>
              <a:t>High-level language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800">
                <a:ea typeface="SimSun" panose="02010600030101010101" pitchFamily="2" charset="-122"/>
              </a:rPr>
              <a:t>What we use</a:t>
            </a:r>
          </a:p>
          <a:p>
            <a:pPr eaLnBrk="1" hangingPunct="1">
              <a:lnSpc>
                <a:spcPct val="150000"/>
              </a:lnSpc>
            </a:pPr>
            <a:endParaRPr lang="en-US" altLang="zh-CN" sz="2000" b="1">
              <a:ea typeface="SimSun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000" b="1">
              <a:ea typeface="SimSun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b="1">
                <a:ea typeface="SimSun" panose="02010600030101010101" pitchFamily="2" charset="-122"/>
              </a:rPr>
              <a:t>Assembly language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800">
                <a:ea typeface="SimSun" panose="02010600030101010101" pitchFamily="2" charset="-122"/>
              </a:rPr>
              <a:t>What both we and computers can use</a:t>
            </a:r>
          </a:p>
          <a:p>
            <a:pPr eaLnBrk="1" hangingPunct="1">
              <a:lnSpc>
                <a:spcPct val="150000"/>
              </a:lnSpc>
            </a:pPr>
            <a:endParaRPr lang="en-US" altLang="zh-CN" sz="2000" b="1">
              <a:ea typeface="SimSun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endParaRPr lang="en-US" altLang="zh-CN" sz="2000" b="1">
              <a:ea typeface="SimSun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b="1">
                <a:ea typeface="SimSun" panose="02010600030101010101" pitchFamily="2" charset="-122"/>
              </a:rPr>
              <a:t>Machine instruction</a:t>
            </a:r>
          </a:p>
          <a:p>
            <a:pPr lvl="1" eaLnBrk="1" hangingPunct="1">
              <a:lnSpc>
                <a:spcPct val="150000"/>
              </a:lnSpc>
            </a:pPr>
            <a:r>
              <a:rPr lang="en-US" altLang="zh-CN" sz="1800">
                <a:ea typeface="SimSun" panose="02010600030101010101" pitchFamily="2" charset="-122"/>
              </a:rPr>
              <a:t>What computers use</a:t>
            </a:r>
          </a:p>
        </p:txBody>
      </p:sp>
      <p:pic>
        <p:nvPicPr>
          <p:cNvPr id="54276" name="Picture 4" descr="f01-03-P374493">
            <a:extLst>
              <a:ext uri="{FF2B5EF4-FFF2-40B4-BE49-F238E27FC236}">
                <a16:creationId xmlns:a16="http://schemas.microsoft.com/office/drawing/2014/main" id="{50D96F4D-49B6-1B45-BCCE-849437234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5600" y="1042988"/>
            <a:ext cx="34575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页脚占位符 3">
            <a:extLst>
              <a:ext uri="{FF2B5EF4-FFF2-40B4-BE49-F238E27FC236}">
                <a16:creationId xmlns:a16="http://schemas.microsoft.com/office/drawing/2014/main" id="{990DDA73-065D-204F-92DB-3CE4491E38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1E66ADEF-5B3F-A144-8018-9281AF2E244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zh-CN" sz="1400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70393260-6644-F04C-9FE2-30DF5F7D4C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Levels of Program Code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08676306-A506-E144-A0E3-C9CA6A663B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4967287" cy="5327650"/>
          </a:xfrm>
        </p:spPr>
        <p:txBody>
          <a:bodyPr/>
          <a:lstStyle/>
          <a:p>
            <a:pPr eaLnBrk="1" hangingPunct="1"/>
            <a:r>
              <a:rPr lang="en-US" altLang="zh-CN" sz="2400" b="1">
                <a:ea typeface="SimSun" panose="02010600030101010101" pitchFamily="2" charset="-122"/>
              </a:rPr>
              <a:t>High-level language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Syntax is similar to English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A translator is required to translate the program – compile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Allows the user to work on the program logic at higher level</a:t>
            </a:r>
          </a:p>
        </p:txBody>
      </p:sp>
      <p:pic>
        <p:nvPicPr>
          <p:cNvPr id="56324" name="Picture 4" descr="f01-03-P374493">
            <a:extLst>
              <a:ext uri="{FF2B5EF4-FFF2-40B4-BE49-F238E27FC236}">
                <a16:creationId xmlns:a16="http://schemas.microsoft.com/office/drawing/2014/main" id="{5C100508-411F-1142-8817-DADEA90B0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55543" y="2567881"/>
            <a:ext cx="3888432" cy="3526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页脚占位符 3">
            <a:extLst>
              <a:ext uri="{FF2B5EF4-FFF2-40B4-BE49-F238E27FC236}">
                <a16:creationId xmlns:a16="http://schemas.microsoft.com/office/drawing/2014/main" id="{9807CDB2-8259-0343-B079-B6CAC622A8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583677E3-5FB7-0742-98F6-190F2A37E877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zh-CN" sz="14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6A4BF3B7-8227-1843-9902-B057861378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Levels of Program Code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4080011-86BC-9F49-87D6-6C64540DF9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4" y="1125538"/>
            <a:ext cx="4463726" cy="5327650"/>
          </a:xfrm>
        </p:spPr>
        <p:txBody>
          <a:bodyPr/>
          <a:lstStyle/>
          <a:p>
            <a:pPr eaLnBrk="1" hangingPunct="1"/>
            <a:r>
              <a:rPr lang="en-US" altLang="zh-CN" sz="2400" b="1" dirty="0">
                <a:ea typeface="SimSun" panose="02010600030101010101" pitchFamily="2" charset="-122"/>
              </a:rPr>
              <a:t>Assembly language</a:t>
            </a:r>
          </a:p>
          <a:p>
            <a:pPr lvl="1" eaLnBrk="1" hangingPunct="1"/>
            <a:r>
              <a:rPr lang="en-US" altLang="zh-CN" sz="2000" dirty="0">
                <a:ea typeface="SimSun" panose="02010600030101010101" pitchFamily="2" charset="-122"/>
              </a:rPr>
              <a:t>Composed of assembly </a:t>
            </a:r>
            <a:r>
              <a:rPr lang="en-US" altLang="zh-CN" sz="2000" b="1" i="1" dirty="0">
                <a:solidFill>
                  <a:schemeClr val="tx2"/>
                </a:solidFill>
                <a:ea typeface="SimSun" panose="02010600030101010101" pitchFamily="2" charset="-122"/>
              </a:rPr>
              <a:t>instructions</a:t>
            </a:r>
          </a:p>
          <a:p>
            <a:pPr lvl="1" eaLnBrk="1" hangingPunct="1"/>
            <a:r>
              <a:rPr lang="en-US" altLang="zh-CN" sz="2000" dirty="0">
                <a:ea typeface="SimSun" panose="02010600030101010101" pitchFamily="2" charset="-122"/>
              </a:rPr>
              <a:t>An assembly instruction is a mnemonic representation of a machine instruction</a:t>
            </a:r>
          </a:p>
          <a:p>
            <a:pPr lvl="1" eaLnBrk="1" hangingPunct="1"/>
            <a:r>
              <a:rPr lang="en-US" altLang="zh-CN" sz="2000" dirty="0">
                <a:ea typeface="SimSun" panose="02010600030101010101" pitchFamily="2" charset="-122"/>
              </a:rPr>
              <a:t>Assembly instruction must be translated before it can be executed – assembler</a:t>
            </a:r>
          </a:p>
          <a:p>
            <a:pPr lvl="1" eaLnBrk="1" hangingPunct="1"/>
            <a:r>
              <a:rPr lang="en-US" altLang="zh-CN" sz="2000" dirty="0">
                <a:ea typeface="SimSun" panose="02010600030101010101" pitchFamily="2" charset="-122"/>
              </a:rPr>
              <a:t>Programmers need to work on the program logic at a very low level, hard to achieve high productivity.</a:t>
            </a:r>
          </a:p>
        </p:txBody>
      </p:sp>
      <p:pic>
        <p:nvPicPr>
          <p:cNvPr id="58372" name="Picture 4" descr="f01-03-P374493">
            <a:extLst>
              <a:ext uri="{FF2B5EF4-FFF2-40B4-BE49-F238E27FC236}">
                <a16:creationId xmlns:a16="http://schemas.microsoft.com/office/drawing/2014/main" id="{15537CC5-548A-A044-B453-087E5E9BA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2040" y="1484784"/>
            <a:ext cx="3737628" cy="414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页脚占位符 3">
            <a:extLst>
              <a:ext uri="{FF2B5EF4-FFF2-40B4-BE49-F238E27FC236}">
                <a16:creationId xmlns:a16="http://schemas.microsoft.com/office/drawing/2014/main" id="{E6905AE3-6542-734D-AF20-8724BD40C9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BAF8173B-88D2-764C-A688-97B6BF29814E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zh-CN" sz="1400"/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7BFF3CCD-7608-B14C-97E8-88AA65C9A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Levels of Program Code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F609917A-F643-5648-A5A7-2DE97C44B2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8313" y="1125538"/>
            <a:ext cx="4967287" cy="5327650"/>
          </a:xfrm>
        </p:spPr>
        <p:txBody>
          <a:bodyPr/>
          <a:lstStyle/>
          <a:p>
            <a:pPr eaLnBrk="1" hangingPunct="1"/>
            <a:r>
              <a:rPr lang="en-US" altLang="zh-CN" sz="2400" b="1">
                <a:ea typeface="SimSun" panose="02010600030101010101" pitchFamily="2" charset="-122"/>
              </a:rPr>
              <a:t>Machine instruction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A sequence of binary digits which can be executed by the processor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Hard to understand, program, and debug for human being</a:t>
            </a:r>
          </a:p>
        </p:txBody>
      </p:sp>
      <p:pic>
        <p:nvPicPr>
          <p:cNvPr id="60420" name="Picture 4" descr="f01-03-P374493">
            <a:extLst>
              <a:ext uri="{FF2B5EF4-FFF2-40B4-BE49-F238E27FC236}">
                <a16:creationId xmlns:a16="http://schemas.microsoft.com/office/drawing/2014/main" id="{12AF35C3-883A-CE49-80BB-55AB7014C2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840"/>
          <a:stretch/>
        </p:blipFill>
        <p:spPr bwMode="auto">
          <a:xfrm>
            <a:off x="5435600" y="989449"/>
            <a:ext cx="3428909" cy="29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1" name="图片 1">
            <a:extLst>
              <a:ext uri="{FF2B5EF4-FFF2-40B4-BE49-F238E27FC236}">
                <a16:creationId xmlns:a16="http://schemas.microsoft.com/office/drawing/2014/main" id="{BB2BC77E-FD0D-3246-B76C-E2E16F190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1125" y="4262438"/>
            <a:ext cx="3582988" cy="161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2" name="图片 2">
            <a:extLst>
              <a:ext uri="{FF2B5EF4-FFF2-40B4-BE49-F238E27FC236}">
                <a16:creationId xmlns:a16="http://schemas.microsoft.com/office/drawing/2014/main" id="{52D42022-1F95-3944-8FD0-5018BAA7C62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5063" y="3027363"/>
            <a:ext cx="363378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3" name="文本框 3">
            <a:extLst>
              <a:ext uri="{FF2B5EF4-FFF2-40B4-BE49-F238E27FC236}">
                <a16:creationId xmlns:a16="http://schemas.microsoft.com/office/drawing/2014/main" id="{3DB1A0AA-DFD3-4441-A731-42960C37E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0" y="6057900"/>
            <a:ext cx="12493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ea typeface="SimSun" panose="02010600030101010101" pitchFamily="2" charset="-122"/>
              </a:rPr>
              <a:t>From Wikipedia</a:t>
            </a:r>
            <a:endParaRPr lang="zh-CN" altLang="en-US" sz="1200" i="1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页脚占位符 3">
            <a:extLst>
              <a:ext uri="{FF2B5EF4-FFF2-40B4-BE49-F238E27FC236}">
                <a16:creationId xmlns:a16="http://schemas.microsoft.com/office/drawing/2014/main" id="{EAF6F041-2FFE-5A41-9CFD-0921B91079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66FD3B0C-7E15-A74E-9616-54B09C951C73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AU" altLang="zh-CN" sz="1400"/>
          </a:p>
        </p:txBody>
      </p:sp>
      <p:sp>
        <p:nvSpPr>
          <p:cNvPr id="21506" name="Rectangle 2">
            <a:extLst>
              <a:ext uri="{FF2B5EF4-FFF2-40B4-BE49-F238E27FC236}">
                <a16:creationId xmlns:a16="http://schemas.microsoft.com/office/drawing/2014/main" id="{2FA0641E-233C-284D-8DF4-7857A92C47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Classes of Computers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A6D97C8E-130A-8A44-A505-295B443731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Desktop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General purpose, variety of software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Subject to cost/performance tradeoff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Embedded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Hidden as components of systems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Subject to power/performance/cost constraints</a:t>
            </a:r>
            <a:endParaRPr lang="en-AU" altLang="zh-CN">
              <a:ea typeface="SimSun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Server computers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Network based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High capacity, performance, reliability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>
                <a:ea typeface="SimSun" panose="02010600030101010101" pitchFamily="2" charset="-122"/>
              </a:rPr>
              <a:t>Range from small servers to building sized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页脚占位符 3">
            <a:extLst>
              <a:ext uri="{FF2B5EF4-FFF2-40B4-BE49-F238E27FC236}">
                <a16:creationId xmlns:a16="http://schemas.microsoft.com/office/drawing/2014/main" id="{16535C59-B875-8041-81DA-830B69E7D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C43F0D90-E93A-C94A-AF7A-C96744A23C89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zh-CN" sz="1400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1DE6F993-094A-CB46-AD79-1C81E9C23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Technology Trends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1AD940DB-46C4-9346-9F4D-9C3162140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2450" y="1069975"/>
            <a:ext cx="4248150" cy="3311525"/>
          </a:xfrm>
        </p:spPr>
        <p:txBody>
          <a:bodyPr/>
          <a:lstStyle/>
          <a:p>
            <a:pPr eaLnBrk="1" hangingPunct="1"/>
            <a:r>
              <a:rPr lang="en-AU" altLang="zh-CN" sz="2800">
                <a:ea typeface="SimSun" panose="02010600030101010101" pitchFamily="2" charset="-122"/>
              </a:rPr>
              <a:t>Electronics technology continues to evolve</a:t>
            </a:r>
          </a:p>
          <a:p>
            <a:pPr lvl="1" eaLnBrk="1" hangingPunct="1"/>
            <a:r>
              <a:rPr lang="en-AU" altLang="zh-CN" sz="2400">
                <a:ea typeface="SimSun" panose="02010600030101010101" pitchFamily="2" charset="-122"/>
              </a:rPr>
              <a:t>Reduced cost</a:t>
            </a:r>
          </a:p>
          <a:p>
            <a:pPr lvl="1" eaLnBrk="1" hangingPunct="1"/>
            <a:r>
              <a:rPr lang="en-AU" altLang="zh-CN" sz="2400">
                <a:ea typeface="SimSun" panose="02010600030101010101" pitchFamily="2" charset="-122"/>
              </a:rPr>
              <a:t>Parallelism</a:t>
            </a:r>
          </a:p>
          <a:p>
            <a:pPr lvl="1" eaLnBrk="1" hangingPunct="1"/>
            <a:r>
              <a:rPr lang="en-AU" altLang="zh-CN" sz="2400">
                <a:ea typeface="SimSun" panose="02010600030101010101" pitchFamily="2" charset="-122"/>
              </a:rPr>
              <a:t>Low power</a:t>
            </a:r>
          </a:p>
          <a:p>
            <a:pPr lvl="1" eaLnBrk="1" hangingPunct="1"/>
            <a:r>
              <a:rPr lang="en-AU" altLang="zh-CN" sz="2400">
                <a:ea typeface="SimSun" panose="02010600030101010101" pitchFamily="2" charset="-122"/>
              </a:rPr>
              <a:t>Increased capacity and performance</a:t>
            </a:r>
          </a:p>
        </p:txBody>
      </p:sp>
      <p:pic>
        <p:nvPicPr>
          <p:cNvPr id="66564" name="图片 1">
            <a:extLst>
              <a:ext uri="{FF2B5EF4-FFF2-40B4-BE49-F238E27FC236}">
                <a16:creationId xmlns:a16="http://schemas.microsoft.com/office/drawing/2014/main" id="{F3977D3D-F1B7-FE43-BC4A-94E7728F6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62400" y="2254250"/>
            <a:ext cx="4973638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文本框 2">
            <a:extLst>
              <a:ext uri="{FF2B5EF4-FFF2-40B4-BE49-F238E27FC236}">
                <a16:creationId xmlns:a16="http://schemas.microsoft.com/office/drawing/2014/main" id="{1728179A-5555-4643-8E81-B698ADF39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949950"/>
            <a:ext cx="13525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i="1">
                <a:ea typeface="SimSun" panose="02010600030101010101" pitchFamily="2" charset="-122"/>
              </a:rPr>
              <a:t>(From Wikipedia)</a:t>
            </a:r>
            <a:endParaRPr lang="zh-CN" altLang="en-US" sz="1200" i="1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1DE6F993-094A-CB46-AD79-1C81E9C23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Technology Trends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C36ABC-5266-BB43-B0A3-CB22691279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512" y="1268759"/>
            <a:ext cx="8352928" cy="54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21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页脚占位符 3">
            <a:extLst>
              <a:ext uri="{FF2B5EF4-FFF2-40B4-BE49-F238E27FC236}">
                <a16:creationId xmlns:a16="http://schemas.microsoft.com/office/drawing/2014/main" id="{4DCB3EA6-D574-5247-8D70-ADCF8C5AA3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5EA77775-35D8-1E40-ACCD-034E0322503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zh-CN" sz="1400"/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298AC992-01F7-744A-AEAD-D91A296DEE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Power Trends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A0A8CAC9-53DE-A64B-B986-B8484893DA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4149725"/>
            <a:ext cx="8270875" cy="647700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In CMOS IC technology</a:t>
            </a:r>
          </a:p>
        </p:txBody>
      </p:sp>
      <p:graphicFrame>
        <p:nvGraphicFramePr>
          <p:cNvPr id="62468" name="Object 6">
            <a:extLst>
              <a:ext uri="{FF2B5EF4-FFF2-40B4-BE49-F238E27FC236}">
                <a16:creationId xmlns:a16="http://schemas.microsoft.com/office/drawing/2014/main" id="{D8FB5D61-439D-DF49-BB5A-0E700DF3643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4941888"/>
          <a:ext cx="7081837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3" name="Equation" r:id="rId4" imgW="74015600" imgH="5270500" progId="Equation.3">
                  <p:embed/>
                </p:oleObj>
              </mc:Choice>
              <mc:Fallback>
                <p:oleObj name="Equation" r:id="rId4" imgW="74015600" imgH="52705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4941888"/>
                        <a:ext cx="7081837" cy="5032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9" name="AutoShape 7">
            <a:extLst>
              <a:ext uri="{FF2B5EF4-FFF2-40B4-BE49-F238E27FC236}">
                <a16:creationId xmlns:a16="http://schemas.microsoft.com/office/drawing/2014/main" id="{5174775E-E289-A14C-A4C4-A3742AB1FB85}"/>
              </a:ext>
            </a:extLst>
          </p:cNvPr>
          <p:cNvSpPr>
            <a:spLocks/>
          </p:cNvSpPr>
          <p:nvPr/>
        </p:nvSpPr>
        <p:spPr bwMode="auto">
          <a:xfrm>
            <a:off x="77406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3463"/>
              <a:gd name="adj4" fmla="val -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×</a:t>
            </a:r>
            <a:r>
              <a:rPr lang="en-AU" altLang="zh-CN" sz="1800">
                <a:ea typeface="SimSun" panose="02010600030101010101" pitchFamily="2" charset="-122"/>
              </a:rPr>
              <a:t>1000</a:t>
            </a:r>
          </a:p>
        </p:txBody>
      </p:sp>
      <p:sp>
        <p:nvSpPr>
          <p:cNvPr id="62470" name="AutoShape 8">
            <a:extLst>
              <a:ext uri="{FF2B5EF4-FFF2-40B4-BE49-F238E27FC236}">
                <a16:creationId xmlns:a16="http://schemas.microsoft.com/office/drawing/2014/main" id="{6E35D0C5-828C-794E-8615-2D67168F6108}"/>
              </a:ext>
            </a:extLst>
          </p:cNvPr>
          <p:cNvSpPr>
            <a:spLocks/>
          </p:cNvSpPr>
          <p:nvPr/>
        </p:nvSpPr>
        <p:spPr bwMode="auto">
          <a:xfrm>
            <a:off x="2051050" y="5805488"/>
            <a:ext cx="1003300" cy="403225"/>
          </a:xfrm>
          <a:prstGeom prst="borderCallout1">
            <a:avLst>
              <a:gd name="adj1" fmla="val 28347"/>
              <a:gd name="adj2" fmla="val -7597"/>
              <a:gd name="adj3" fmla="val -84250"/>
              <a:gd name="adj4" fmla="val -2927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×</a:t>
            </a:r>
            <a:r>
              <a:rPr lang="en-AU" altLang="zh-CN" sz="1800">
                <a:ea typeface="SimSun" panose="02010600030101010101" pitchFamily="2" charset="-122"/>
              </a:rPr>
              <a:t>30</a:t>
            </a:r>
          </a:p>
        </p:txBody>
      </p:sp>
      <p:sp>
        <p:nvSpPr>
          <p:cNvPr id="62471" name="AutoShape 9">
            <a:extLst>
              <a:ext uri="{FF2B5EF4-FFF2-40B4-BE49-F238E27FC236}">
                <a16:creationId xmlns:a16="http://schemas.microsoft.com/office/drawing/2014/main" id="{E53F0C51-FA4E-0948-B69A-408D47B22758}"/>
              </a:ext>
            </a:extLst>
          </p:cNvPr>
          <p:cNvSpPr>
            <a:spLocks/>
          </p:cNvSpPr>
          <p:nvPr/>
        </p:nvSpPr>
        <p:spPr bwMode="auto">
          <a:xfrm>
            <a:off x="3563938" y="5805488"/>
            <a:ext cx="2138362" cy="576262"/>
          </a:xfrm>
          <a:prstGeom prst="borderCallout1">
            <a:avLst>
              <a:gd name="adj1" fmla="val 19833"/>
              <a:gd name="adj2" fmla="val 103565"/>
              <a:gd name="adj3" fmla="val -71074"/>
              <a:gd name="adj4" fmla="val 10890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5V</a:t>
            </a:r>
            <a:r>
              <a:rPr lang="en-US" altLang="zh-CN" sz="1800">
                <a:ea typeface="SimSun" panose="02010600030101010101" pitchFamily="2" charset="-122"/>
                <a:sym typeface="Wingdings" pitchFamily="2" charset="2"/>
              </a:rPr>
              <a:t>1V in 15y, 15% off/generation</a:t>
            </a:r>
            <a:endParaRPr lang="en-AU" altLang="zh-CN" sz="1800">
              <a:ea typeface="SimSun" panose="02010600030101010101" pitchFamily="2" charset="-122"/>
            </a:endParaRPr>
          </a:p>
        </p:txBody>
      </p:sp>
      <p:pic>
        <p:nvPicPr>
          <p:cNvPr id="62472" name="Picture 10" descr="f01-15-P374493">
            <a:extLst>
              <a:ext uri="{FF2B5EF4-FFF2-40B4-BE49-F238E27FC236}">
                <a16:creationId xmlns:a16="http://schemas.microsoft.com/office/drawing/2014/main" id="{EE1EF6D0-0A89-254A-8420-2E950D45E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613" y="1557338"/>
            <a:ext cx="5118100" cy="248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3" name="Text Box 11">
            <a:extLst>
              <a:ext uri="{FF2B5EF4-FFF2-40B4-BE49-F238E27FC236}">
                <a16:creationId xmlns:a16="http://schemas.microsoft.com/office/drawing/2014/main" id="{26F71045-2E30-664F-A11A-29EA5CF1E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1052513"/>
            <a:ext cx="13112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Hit the wall</a:t>
            </a:r>
          </a:p>
        </p:txBody>
      </p:sp>
      <p:sp>
        <p:nvSpPr>
          <p:cNvPr id="62474" name="Line 12">
            <a:extLst>
              <a:ext uri="{FF2B5EF4-FFF2-40B4-BE49-F238E27FC236}">
                <a16:creationId xmlns:a16="http://schemas.microsoft.com/office/drawing/2014/main" id="{172573B5-2165-AD4F-BC71-D34E5394238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40425" y="1268413"/>
            <a:ext cx="1079500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页脚占位符 3">
            <a:extLst>
              <a:ext uri="{FF2B5EF4-FFF2-40B4-BE49-F238E27FC236}">
                <a16:creationId xmlns:a16="http://schemas.microsoft.com/office/drawing/2014/main" id="{ED502203-D9A3-1E4F-848A-6907FA7ED8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2BF5FC5E-7B8D-7344-B9CD-70B5C529DBF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zh-CN" sz="1400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B23CB4F5-2667-D845-9946-3502AE429A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328613"/>
            <a:ext cx="8259762" cy="579437"/>
          </a:xfrm>
        </p:spPr>
        <p:txBody>
          <a:bodyPr/>
          <a:lstStyle/>
          <a:p>
            <a:pPr eaLnBrk="1" hangingPunct="1"/>
            <a:r>
              <a:rPr lang="en-US" altLang="zh-CN" sz="3200">
                <a:ea typeface="SimSun" panose="02010600030101010101" pitchFamily="2" charset="-122"/>
              </a:rPr>
              <a:t>How to Measure Computer Performance?</a:t>
            </a:r>
            <a:endParaRPr lang="en-AU" altLang="zh-CN" sz="3200">
              <a:ea typeface="SimSun" panose="02010600030101010101" pitchFamily="2" charset="-122"/>
            </a:endParaRP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F8B9A5FA-E3D8-7541-B50F-850BD4AEEC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Execution (response) time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How long it takes to do a task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Measure for PCs and embedded computers</a:t>
            </a: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Throughput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Total work done per unit time</a:t>
            </a:r>
          </a:p>
          <a:p>
            <a:pPr lvl="1" eaLnBrk="1" hangingPunct="1"/>
            <a:r>
              <a:rPr lang="en-US" altLang="zh-CN" dirty="0">
                <a:ea typeface="SimSun" panose="02010600030101010101" pitchFamily="2" charset="-122"/>
              </a:rPr>
              <a:t>Servers</a:t>
            </a:r>
          </a:p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We’ll focus on execution time for now</a:t>
            </a:r>
            <a:endParaRPr lang="en-AU" altLang="zh-CN" dirty="0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页脚占位符 3">
            <a:extLst>
              <a:ext uri="{FF2B5EF4-FFF2-40B4-BE49-F238E27FC236}">
                <a16:creationId xmlns:a16="http://schemas.microsoft.com/office/drawing/2014/main" id="{BED6055E-A3DE-9A48-8C60-DF71D6CBA0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BA59EACC-AAEC-BD41-8014-DAA8FA3968C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zh-CN" sz="1400"/>
          </a:p>
        </p:txBody>
      </p:sp>
      <p:sp>
        <p:nvSpPr>
          <p:cNvPr id="70658" name="Rectangle 2">
            <a:extLst>
              <a:ext uri="{FF2B5EF4-FFF2-40B4-BE49-F238E27FC236}">
                <a16:creationId xmlns:a16="http://schemas.microsoft.com/office/drawing/2014/main" id="{B8EF0CE9-D91B-6E42-ACBB-1345AB212B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206375"/>
            <a:ext cx="8259762" cy="701675"/>
          </a:xfrm>
        </p:spPr>
        <p:txBody>
          <a:bodyPr/>
          <a:lstStyle/>
          <a:p>
            <a:pPr eaLnBrk="1" hangingPunct="1"/>
            <a:r>
              <a:rPr lang="en-US" altLang="zh-CN" sz="4000">
                <a:ea typeface="SimSun" panose="02010600030101010101" pitchFamily="2" charset="-122"/>
              </a:rPr>
              <a:t>Measuring Performance - Time</a:t>
            </a:r>
            <a:endParaRPr lang="en-AU" altLang="zh-CN" sz="4000">
              <a:ea typeface="SimSun" panose="02010600030101010101" pitchFamily="2" charset="-122"/>
            </a:endParaRP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463E47B8-7D29-BB42-AB27-EF4A1EE636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Elapsed time – for System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Total execution time to complete a task, including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>
                <a:ea typeface="SimSun" panose="02010600030101010101" pitchFamily="2" charset="-122"/>
              </a:rPr>
              <a:t>Processing, I/O, OS overhead, idle time, everything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But doesn’t completely reflect computer’s performance if it focuses on better throughput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CPU time – for CPU 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CPU execution time processing a task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>
                <a:ea typeface="SimSun" panose="02010600030101010101" pitchFamily="2" charset="-122"/>
              </a:rPr>
              <a:t>Exclude I/O time, time spent for other tasks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Comprises </a:t>
            </a:r>
            <a:r>
              <a:rPr lang="en-US" altLang="zh-CN" sz="2400" b="1">
                <a:ea typeface="SimSun" panose="02010600030101010101" pitchFamily="2" charset="-122"/>
              </a:rPr>
              <a:t>user CPU time</a:t>
            </a:r>
            <a:r>
              <a:rPr lang="en-US" altLang="zh-CN" sz="2400">
                <a:ea typeface="SimSun" panose="02010600030101010101" pitchFamily="2" charset="-122"/>
              </a:rPr>
              <a:t> and </a:t>
            </a:r>
            <a:r>
              <a:rPr lang="en-US" altLang="zh-CN" sz="2400" b="1">
                <a:ea typeface="SimSun" panose="02010600030101010101" pitchFamily="2" charset="-122"/>
              </a:rPr>
              <a:t>system CPU time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>
                <a:ea typeface="SimSun" panose="02010600030101010101" pitchFamily="2" charset="-122"/>
              </a:rPr>
              <a:t>Hard to differentiate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>
                <a:ea typeface="SimSun" panose="02010600030101010101" pitchFamily="2" charset="-122"/>
              </a:rPr>
              <a:t>Different programs run with different CPU performance and system performance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>
                <a:ea typeface="SimSun" panose="02010600030101010101" pitchFamily="2" charset="-122"/>
              </a:rPr>
              <a:t>User must know what’s the desired performance metric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页脚占位符 3">
            <a:extLst>
              <a:ext uri="{FF2B5EF4-FFF2-40B4-BE49-F238E27FC236}">
                <a16:creationId xmlns:a16="http://schemas.microsoft.com/office/drawing/2014/main" id="{4A7BC259-7FE7-B047-9F44-9C0590FB4A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2E097CD1-DEAA-054F-914F-164EF29BA18D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zh-CN" sz="1400"/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7921C17F-C1E9-364E-A8E3-EFDD4E7F06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Understanding Performance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77DF4221-41C0-7B47-A5C5-4940BBC1D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800">
                <a:ea typeface="SimSun" panose="02010600030101010101" pitchFamily="2" charset="-122"/>
              </a:rPr>
              <a:t>Performance-related factors:</a:t>
            </a:r>
          </a:p>
          <a:p>
            <a:pPr eaLnBrk="1" hangingPunct="1"/>
            <a:r>
              <a:rPr lang="en-US" altLang="zh-CN" sz="2800">
                <a:ea typeface="SimSun" panose="02010600030101010101" pitchFamily="2" charset="-122"/>
              </a:rPr>
              <a:t>Algorithm</a:t>
            </a:r>
          </a:p>
          <a:p>
            <a:pPr lvl="1" eaLnBrk="1" hangingPunct="1"/>
            <a:r>
              <a:rPr lang="en-US" altLang="zh-CN" sz="2400">
                <a:ea typeface="SimSun" panose="02010600030101010101" pitchFamily="2" charset="-122"/>
              </a:rPr>
              <a:t>Determines number of operations executed</a:t>
            </a:r>
          </a:p>
          <a:p>
            <a:pPr eaLnBrk="1" hangingPunct="1"/>
            <a:r>
              <a:rPr lang="en-US" altLang="zh-CN" sz="2800">
                <a:ea typeface="SimSun" panose="02010600030101010101" pitchFamily="2" charset="-122"/>
              </a:rPr>
              <a:t>Programming language, compiler, architecture</a:t>
            </a:r>
          </a:p>
          <a:p>
            <a:pPr lvl="1" eaLnBrk="1" hangingPunct="1"/>
            <a:r>
              <a:rPr lang="en-US" altLang="zh-CN" sz="2400">
                <a:ea typeface="SimSun" panose="02010600030101010101" pitchFamily="2" charset="-122"/>
              </a:rPr>
              <a:t>Determine number of machine instructions executed per operation</a:t>
            </a:r>
          </a:p>
          <a:p>
            <a:pPr eaLnBrk="1" hangingPunct="1"/>
            <a:r>
              <a:rPr lang="en-US" altLang="zh-CN" sz="2800">
                <a:ea typeface="SimSun" panose="02010600030101010101" pitchFamily="2" charset="-122"/>
              </a:rPr>
              <a:t>Processor and memory system</a:t>
            </a:r>
          </a:p>
          <a:p>
            <a:pPr lvl="1" eaLnBrk="1" hangingPunct="1"/>
            <a:r>
              <a:rPr lang="en-US" altLang="zh-CN" sz="2400">
                <a:ea typeface="SimSun" panose="02010600030101010101" pitchFamily="2" charset="-122"/>
              </a:rPr>
              <a:t>Determine how fast instructions are executed</a:t>
            </a:r>
          </a:p>
          <a:p>
            <a:pPr eaLnBrk="1" hangingPunct="1"/>
            <a:r>
              <a:rPr lang="en-US" altLang="zh-CN" sz="2800">
                <a:ea typeface="SimSun" panose="02010600030101010101" pitchFamily="2" charset="-122"/>
              </a:rPr>
              <a:t>I/O system (including OS)</a:t>
            </a:r>
          </a:p>
          <a:p>
            <a:pPr lvl="1" eaLnBrk="1" hangingPunct="1"/>
            <a:r>
              <a:rPr lang="en-US" altLang="zh-CN" sz="2400">
                <a:ea typeface="SimSun" panose="02010600030101010101" pitchFamily="2" charset="-122"/>
              </a:rPr>
              <a:t>Determines how fast I/O operations are executed</a:t>
            </a:r>
            <a:endParaRPr lang="en-AU" altLang="zh-CN" sz="2400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页脚占位符 3">
            <a:extLst>
              <a:ext uri="{FF2B5EF4-FFF2-40B4-BE49-F238E27FC236}">
                <a16:creationId xmlns:a16="http://schemas.microsoft.com/office/drawing/2014/main" id="{016B70A4-7F23-AB45-9705-31EC13EBA8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A3799D5D-2E09-F542-B940-E8360CA2C8B8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zh-CN" sz="1400"/>
          </a:p>
        </p:txBody>
      </p:sp>
      <p:sp>
        <p:nvSpPr>
          <p:cNvPr id="74754" name="Line 2">
            <a:extLst>
              <a:ext uri="{FF2B5EF4-FFF2-40B4-BE49-F238E27FC236}">
                <a16:creationId xmlns:a16="http://schemas.microsoft.com/office/drawing/2014/main" id="{DF0EAF8B-C55D-B042-8424-870D2D7695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493963"/>
            <a:ext cx="1728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5" name="Line 3">
            <a:extLst>
              <a:ext uri="{FF2B5EF4-FFF2-40B4-BE49-F238E27FC236}">
                <a16:creationId xmlns:a16="http://schemas.microsoft.com/office/drawing/2014/main" id="{504DD694-B40F-8442-8E6E-61DD07E0887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6" name="Line 4">
            <a:extLst>
              <a:ext uri="{FF2B5EF4-FFF2-40B4-BE49-F238E27FC236}">
                <a16:creationId xmlns:a16="http://schemas.microsoft.com/office/drawing/2014/main" id="{BE3CD78F-6C5B-0C44-8873-DA04B1903A78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7" name="Line 5">
            <a:extLst>
              <a:ext uri="{FF2B5EF4-FFF2-40B4-BE49-F238E27FC236}">
                <a16:creationId xmlns:a16="http://schemas.microsoft.com/office/drawing/2014/main" id="{53F167A0-6BFC-1E48-BE19-5723D99E85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300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8" name="Line 6">
            <a:extLst>
              <a:ext uri="{FF2B5EF4-FFF2-40B4-BE49-F238E27FC236}">
                <a16:creationId xmlns:a16="http://schemas.microsoft.com/office/drawing/2014/main" id="{6B8B4F52-5110-BD46-8EC1-5E91FB16D0C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59" name="Rectangle 7">
            <a:extLst>
              <a:ext uri="{FF2B5EF4-FFF2-40B4-BE49-F238E27FC236}">
                <a16:creationId xmlns:a16="http://schemas.microsoft.com/office/drawing/2014/main" id="{40090473-BA3A-9840-8213-CA0D20460B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CPU Clocking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74760" name="Rectangle 8">
            <a:extLst>
              <a:ext uri="{FF2B5EF4-FFF2-40B4-BE49-F238E27FC236}">
                <a16:creationId xmlns:a16="http://schemas.microsoft.com/office/drawing/2014/main" id="{8FC98E8A-7333-9940-87AC-95A780AE99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SimSun" panose="02010600030101010101" pitchFamily="2" charset="-122"/>
              </a:rPr>
              <a:t>Operation of digital hardware governed by a constant-rate clock</a:t>
            </a:r>
            <a:endParaRPr lang="en-AU" altLang="zh-CN" sz="2800">
              <a:ea typeface="SimSun" panose="02010600030101010101" pitchFamily="2" charset="-122"/>
            </a:endParaRPr>
          </a:p>
        </p:txBody>
      </p:sp>
      <p:sp>
        <p:nvSpPr>
          <p:cNvPr id="74761" name="Line 10">
            <a:extLst>
              <a:ext uri="{FF2B5EF4-FFF2-40B4-BE49-F238E27FC236}">
                <a16:creationId xmlns:a16="http://schemas.microsoft.com/office/drawing/2014/main" id="{0CF21968-F089-5C4D-8C43-377F5D55D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2" name="Line 11">
            <a:extLst>
              <a:ext uri="{FF2B5EF4-FFF2-40B4-BE49-F238E27FC236}">
                <a16:creationId xmlns:a16="http://schemas.microsoft.com/office/drawing/2014/main" id="{7573A382-E4BC-3142-AFA9-854DC2F69E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73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3" name="Line 12">
            <a:extLst>
              <a:ext uri="{FF2B5EF4-FFF2-40B4-BE49-F238E27FC236}">
                <a16:creationId xmlns:a16="http://schemas.microsoft.com/office/drawing/2014/main" id="{87A12022-9FA6-1D47-9A2C-7DFED471CF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913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4" name="Line 13">
            <a:extLst>
              <a:ext uri="{FF2B5EF4-FFF2-40B4-BE49-F238E27FC236}">
                <a16:creationId xmlns:a16="http://schemas.microsoft.com/office/drawing/2014/main" id="{FDCB0E62-C32E-E34C-BCA8-AC7198AE5E0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0913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5" name="Line 14">
            <a:extLst>
              <a:ext uri="{FF2B5EF4-FFF2-40B4-BE49-F238E27FC236}">
                <a16:creationId xmlns:a16="http://schemas.microsoft.com/office/drawing/2014/main" id="{07FD5D70-8661-B847-9928-A4ACB83E4FD9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2997200"/>
            <a:ext cx="2873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6" name="Line 15">
            <a:extLst>
              <a:ext uri="{FF2B5EF4-FFF2-40B4-BE49-F238E27FC236}">
                <a16:creationId xmlns:a16="http://schemas.microsoft.com/office/drawing/2014/main" id="{30158F31-C9F9-9547-921A-7F4FEDB0D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7" name="Line 16">
            <a:extLst>
              <a:ext uri="{FF2B5EF4-FFF2-40B4-BE49-F238E27FC236}">
                <a16:creationId xmlns:a16="http://schemas.microsoft.com/office/drawing/2014/main" id="{8A9F4125-3420-B245-A626-6FC426B4A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3561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8" name="Line 17">
            <a:extLst>
              <a:ext uri="{FF2B5EF4-FFF2-40B4-BE49-F238E27FC236}">
                <a16:creationId xmlns:a16="http://schemas.microsoft.com/office/drawing/2014/main" id="{BC553916-3D16-754A-90B7-16D608B85C4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69" name="Line 18">
            <a:extLst>
              <a:ext uri="{FF2B5EF4-FFF2-40B4-BE49-F238E27FC236}">
                <a16:creationId xmlns:a16="http://schemas.microsoft.com/office/drawing/2014/main" id="{D188F8D9-7B33-4E45-8400-F534BC96F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0" name="Line 19">
            <a:extLst>
              <a:ext uri="{FF2B5EF4-FFF2-40B4-BE49-F238E27FC236}">
                <a16:creationId xmlns:a16="http://schemas.microsoft.com/office/drawing/2014/main" id="{E1FF8ABA-F3CF-DF4C-9FFB-31F9F04AA1D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300" y="2709863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1" name="Line 20">
            <a:extLst>
              <a:ext uri="{FF2B5EF4-FFF2-40B4-BE49-F238E27FC236}">
                <a16:creationId xmlns:a16="http://schemas.microsoft.com/office/drawing/2014/main" id="{3A97E8B9-9203-1E45-834F-E142AA99604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33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2" name="Line 21">
            <a:extLst>
              <a:ext uri="{FF2B5EF4-FFF2-40B4-BE49-F238E27FC236}">
                <a16:creationId xmlns:a16="http://schemas.microsoft.com/office/drawing/2014/main" id="{A84ACC54-5734-5E41-B1D3-A5143014D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3" name="Line 22">
            <a:extLst>
              <a:ext uri="{FF2B5EF4-FFF2-40B4-BE49-F238E27FC236}">
                <a16:creationId xmlns:a16="http://schemas.microsoft.com/office/drawing/2014/main" id="{70B1EF3C-5460-3E40-A146-28EC2E9A346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6900" y="2997200"/>
            <a:ext cx="863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4" name="Line 23">
            <a:extLst>
              <a:ext uri="{FF2B5EF4-FFF2-40B4-BE49-F238E27FC236}">
                <a16:creationId xmlns:a16="http://schemas.microsoft.com/office/drawing/2014/main" id="{9E230A51-0096-C44B-8623-11908E617E5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709863"/>
            <a:ext cx="0" cy="2873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5" name="Line 24">
            <a:extLst>
              <a:ext uri="{FF2B5EF4-FFF2-40B4-BE49-F238E27FC236}">
                <a16:creationId xmlns:a16="http://schemas.microsoft.com/office/drawing/2014/main" id="{243EE2EC-07DB-F544-BB77-C49A250ED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12088" y="2709863"/>
            <a:ext cx="2873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76" name="Freeform 25">
            <a:extLst>
              <a:ext uri="{FF2B5EF4-FFF2-40B4-BE49-F238E27FC236}">
                <a16:creationId xmlns:a16="http://schemas.microsoft.com/office/drawing/2014/main" id="{DB81AB8A-D976-914E-B3B2-9ECE8D1DD4AF}"/>
              </a:ext>
            </a:extLst>
          </p:cNvPr>
          <p:cNvSpPr>
            <a:spLocks/>
          </p:cNvSpPr>
          <p:nvPr/>
        </p:nvSpPr>
        <p:spPr bwMode="auto">
          <a:xfrm>
            <a:off x="4211638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77" name="Freeform 26">
            <a:extLst>
              <a:ext uri="{FF2B5EF4-FFF2-40B4-BE49-F238E27FC236}">
                <a16:creationId xmlns:a16="http://schemas.microsoft.com/office/drawing/2014/main" id="{E9A860D8-6270-C241-AB77-ACB9C92041D7}"/>
              </a:ext>
            </a:extLst>
          </p:cNvPr>
          <p:cNvSpPr>
            <a:spLocks/>
          </p:cNvSpPr>
          <p:nvPr/>
        </p:nvSpPr>
        <p:spPr bwMode="auto">
          <a:xfrm>
            <a:off x="5940425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78" name="Freeform 27">
            <a:extLst>
              <a:ext uri="{FF2B5EF4-FFF2-40B4-BE49-F238E27FC236}">
                <a16:creationId xmlns:a16="http://schemas.microsoft.com/office/drawing/2014/main" id="{2A7B336C-10BF-2843-B740-1A81CAB8C114}"/>
              </a:ext>
            </a:extLst>
          </p:cNvPr>
          <p:cNvSpPr>
            <a:spLocks/>
          </p:cNvSpPr>
          <p:nvPr/>
        </p:nvSpPr>
        <p:spPr bwMode="auto">
          <a:xfrm>
            <a:off x="7667625" y="3789363"/>
            <a:ext cx="288925" cy="287337"/>
          </a:xfrm>
          <a:custGeom>
            <a:avLst/>
            <a:gdLst>
              <a:gd name="T0" fmla="*/ 0 w 182"/>
              <a:gd name="T1" fmla="*/ 2147483646 h 181"/>
              <a:gd name="T2" fmla="*/ 2147483646 w 182"/>
              <a:gd name="T3" fmla="*/ 0 h 181"/>
              <a:gd name="T4" fmla="*/ 2147483646 w 182"/>
              <a:gd name="T5" fmla="*/ 0 h 181"/>
              <a:gd name="T6" fmla="*/ 2147483646 w 182"/>
              <a:gd name="T7" fmla="*/ 2147483646 h 181"/>
              <a:gd name="T8" fmla="*/ 2147483646 w 182"/>
              <a:gd name="T9" fmla="*/ 2147483646 h 181"/>
              <a:gd name="T10" fmla="*/ 2147483646 w 182"/>
              <a:gd name="T11" fmla="*/ 2147483646 h 181"/>
              <a:gd name="T12" fmla="*/ 0 w 182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2"/>
              <a:gd name="T22" fmla="*/ 0 h 181"/>
              <a:gd name="T23" fmla="*/ 182 w 182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2" h="181">
                <a:moveTo>
                  <a:pt x="0" y="91"/>
                </a:moveTo>
                <a:lnTo>
                  <a:pt x="46" y="0"/>
                </a:lnTo>
                <a:lnTo>
                  <a:pt x="136" y="0"/>
                </a:lnTo>
                <a:lnTo>
                  <a:pt x="182" y="91"/>
                </a:lnTo>
                <a:lnTo>
                  <a:pt x="136" y="181"/>
                </a:lnTo>
                <a:lnTo>
                  <a:pt x="46" y="181"/>
                </a:lnTo>
                <a:lnTo>
                  <a:pt x="0" y="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79" name="Line 28">
            <a:extLst>
              <a:ext uri="{FF2B5EF4-FFF2-40B4-BE49-F238E27FC236}">
                <a16:creationId xmlns:a16="http://schemas.microsoft.com/office/drawing/2014/main" id="{C457922B-0A15-3A49-9C2A-10920A64E4B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4221163"/>
            <a:ext cx="59039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80" name="Line 29">
            <a:extLst>
              <a:ext uri="{FF2B5EF4-FFF2-40B4-BE49-F238E27FC236}">
                <a16:creationId xmlns:a16="http://schemas.microsoft.com/office/drawing/2014/main" id="{0F9282E1-832C-DB49-A6C8-634619C075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39975" y="2565400"/>
            <a:ext cx="0" cy="1655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4781" name="Text Box 30">
            <a:extLst>
              <a:ext uri="{FF2B5EF4-FFF2-40B4-BE49-F238E27FC236}">
                <a16:creationId xmlns:a16="http://schemas.microsoft.com/office/drawing/2014/main" id="{5BE73650-E8CA-7A4D-A96D-9A242B7F7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2714625"/>
            <a:ext cx="1447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Clock (cycles)</a:t>
            </a:r>
            <a:endParaRPr lang="en-AU" altLang="zh-CN" sz="1600">
              <a:ea typeface="SimSun" panose="02010600030101010101" pitchFamily="2" charset="-122"/>
            </a:endParaRPr>
          </a:p>
        </p:txBody>
      </p:sp>
      <p:sp>
        <p:nvSpPr>
          <p:cNvPr id="74782" name="Text Box 31">
            <a:extLst>
              <a:ext uri="{FF2B5EF4-FFF2-40B4-BE49-F238E27FC236}">
                <a16:creationId xmlns:a16="http://schemas.microsoft.com/office/drawing/2014/main" id="{C8F300D2-5428-CF45-9E4B-0ECDB1C981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146425"/>
            <a:ext cx="16859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Data transfer</a:t>
            </a:r>
            <a:br>
              <a:rPr lang="en-US" altLang="zh-CN" sz="1600">
                <a:ea typeface="SimSun" panose="02010600030101010101" pitchFamily="2" charset="-122"/>
              </a:rPr>
            </a:br>
            <a:r>
              <a:rPr lang="en-US" altLang="zh-CN" sz="1600">
                <a:ea typeface="SimSun" panose="02010600030101010101" pitchFamily="2" charset="-122"/>
              </a:rPr>
              <a:t>and computation</a:t>
            </a:r>
            <a:endParaRPr lang="en-AU" altLang="zh-CN" sz="1600">
              <a:ea typeface="SimSun" panose="02010600030101010101" pitchFamily="2" charset="-122"/>
            </a:endParaRPr>
          </a:p>
        </p:txBody>
      </p:sp>
      <p:sp>
        <p:nvSpPr>
          <p:cNvPr id="74783" name="Text Box 32">
            <a:extLst>
              <a:ext uri="{FF2B5EF4-FFF2-40B4-BE49-F238E27FC236}">
                <a16:creationId xmlns:a16="http://schemas.microsoft.com/office/drawing/2014/main" id="{869484AB-1893-4247-8B23-DA9AEE9DD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3794125"/>
            <a:ext cx="13366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Update state</a:t>
            </a:r>
            <a:endParaRPr lang="en-AU" altLang="zh-CN" sz="1600">
              <a:ea typeface="SimSun" panose="02010600030101010101" pitchFamily="2" charset="-122"/>
            </a:endParaRPr>
          </a:p>
        </p:txBody>
      </p:sp>
      <p:sp>
        <p:nvSpPr>
          <p:cNvPr id="74784" name="Rectangle 33">
            <a:extLst>
              <a:ext uri="{FF2B5EF4-FFF2-40B4-BE49-F238E27FC236}">
                <a16:creationId xmlns:a16="http://schemas.microsoft.com/office/drawing/2014/main" id="{EC8D568F-6731-9E49-B230-B81C34CEF8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2420938"/>
            <a:ext cx="1150937" cy="144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SimSun" panose="02010600030101010101" pitchFamily="2" charset="-122"/>
            </a:endParaRPr>
          </a:p>
        </p:txBody>
      </p:sp>
      <p:sp>
        <p:nvSpPr>
          <p:cNvPr id="74785" name="Text Box 34">
            <a:extLst>
              <a:ext uri="{FF2B5EF4-FFF2-40B4-BE49-F238E27FC236}">
                <a16:creationId xmlns:a16="http://schemas.microsoft.com/office/drawing/2014/main" id="{455039A8-6468-A040-89C8-3499D1801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2281238"/>
            <a:ext cx="13112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SimSun" panose="02010600030101010101" pitchFamily="2" charset="-122"/>
              </a:rPr>
              <a:t>Clock period</a:t>
            </a:r>
            <a:endParaRPr lang="en-AU" altLang="zh-CN" sz="1600">
              <a:ea typeface="SimSun" panose="02010600030101010101" pitchFamily="2" charset="-122"/>
            </a:endParaRPr>
          </a:p>
        </p:txBody>
      </p:sp>
      <p:sp>
        <p:nvSpPr>
          <p:cNvPr id="74786" name="Freeform 36">
            <a:extLst>
              <a:ext uri="{FF2B5EF4-FFF2-40B4-BE49-F238E27FC236}">
                <a16:creationId xmlns:a16="http://schemas.microsoft.com/office/drawing/2014/main" id="{855F60AB-842B-6F48-95FC-1A9AA3669023}"/>
              </a:ext>
            </a:extLst>
          </p:cNvPr>
          <p:cNvSpPr>
            <a:spLocks/>
          </p:cNvSpPr>
          <p:nvPr/>
        </p:nvSpPr>
        <p:spPr bwMode="auto">
          <a:xfrm>
            <a:off x="4356100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87" name="Freeform 37">
            <a:extLst>
              <a:ext uri="{FF2B5EF4-FFF2-40B4-BE49-F238E27FC236}">
                <a16:creationId xmlns:a16="http://schemas.microsoft.com/office/drawing/2014/main" id="{95487CB5-DD0F-E946-BF31-9831A97A254D}"/>
              </a:ext>
            </a:extLst>
          </p:cNvPr>
          <p:cNvSpPr>
            <a:spLocks/>
          </p:cNvSpPr>
          <p:nvPr/>
        </p:nvSpPr>
        <p:spPr bwMode="auto">
          <a:xfrm>
            <a:off x="2627313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788" name="Freeform 38">
            <a:extLst>
              <a:ext uri="{FF2B5EF4-FFF2-40B4-BE49-F238E27FC236}">
                <a16:creationId xmlns:a16="http://schemas.microsoft.com/office/drawing/2014/main" id="{98E631DB-37EF-9E4A-A8E9-D253AD58B313}"/>
              </a:ext>
            </a:extLst>
          </p:cNvPr>
          <p:cNvSpPr>
            <a:spLocks/>
          </p:cNvSpPr>
          <p:nvPr/>
        </p:nvSpPr>
        <p:spPr bwMode="auto">
          <a:xfrm>
            <a:off x="6083300" y="3284538"/>
            <a:ext cx="1727200" cy="287337"/>
          </a:xfrm>
          <a:custGeom>
            <a:avLst/>
            <a:gdLst>
              <a:gd name="T0" fmla="*/ 0 w 1088"/>
              <a:gd name="T1" fmla="*/ 2147483646 h 181"/>
              <a:gd name="T2" fmla="*/ 2147483646 w 1088"/>
              <a:gd name="T3" fmla="*/ 0 h 181"/>
              <a:gd name="T4" fmla="*/ 2147483646 w 1088"/>
              <a:gd name="T5" fmla="*/ 0 h 181"/>
              <a:gd name="T6" fmla="*/ 2147483646 w 1088"/>
              <a:gd name="T7" fmla="*/ 2147483646 h 181"/>
              <a:gd name="T8" fmla="*/ 2147483646 w 1088"/>
              <a:gd name="T9" fmla="*/ 2147483646 h 181"/>
              <a:gd name="T10" fmla="*/ 2147483646 w 1088"/>
              <a:gd name="T11" fmla="*/ 2147483646 h 181"/>
              <a:gd name="T12" fmla="*/ 0 w 1088"/>
              <a:gd name="T13" fmla="*/ 2147483646 h 181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88"/>
              <a:gd name="T22" fmla="*/ 0 h 181"/>
              <a:gd name="T23" fmla="*/ 1088 w 1088"/>
              <a:gd name="T24" fmla="*/ 181 h 181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88" h="181">
                <a:moveTo>
                  <a:pt x="0" y="90"/>
                </a:moveTo>
                <a:lnTo>
                  <a:pt x="45" y="0"/>
                </a:lnTo>
                <a:lnTo>
                  <a:pt x="1043" y="0"/>
                </a:lnTo>
                <a:lnTo>
                  <a:pt x="1088" y="90"/>
                </a:lnTo>
                <a:lnTo>
                  <a:pt x="1043" y="181"/>
                </a:lnTo>
                <a:lnTo>
                  <a:pt x="45" y="181"/>
                </a:lnTo>
                <a:lnTo>
                  <a:pt x="0" y="9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页脚占位符 3">
            <a:extLst>
              <a:ext uri="{FF2B5EF4-FFF2-40B4-BE49-F238E27FC236}">
                <a16:creationId xmlns:a16="http://schemas.microsoft.com/office/drawing/2014/main" id="{D2C5E1A6-9C3B-7540-980E-2187CDEC4F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E3603919-FAA1-0546-8380-38A58C42BA4A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zh-CN" sz="1400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A4CAF88B-2A45-5147-ADF0-8D1D4AE4B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CPU Time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3FDA4671-F4CB-6043-86A8-67C44B540A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2968625"/>
            <a:ext cx="8270875" cy="3268663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Performance improved by</a:t>
            </a: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Reducing number of clock cycles</a:t>
            </a: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Increasing clock rate</a:t>
            </a:r>
          </a:p>
        </p:txBody>
      </p:sp>
      <p:graphicFrame>
        <p:nvGraphicFramePr>
          <p:cNvPr id="76804" name="Object 4">
            <a:extLst>
              <a:ext uri="{FF2B5EF4-FFF2-40B4-BE49-F238E27FC236}">
                <a16:creationId xmlns:a16="http://schemas.microsoft.com/office/drawing/2014/main" id="{11C2A072-576E-D840-929B-818D77FEF0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1557338"/>
          <a:ext cx="8186737" cy="1201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5" name="Equation" r:id="rId4" imgW="85725000" imgH="12585700" progId="Equation.3">
                  <p:embed/>
                </p:oleObj>
              </mc:Choice>
              <mc:Fallback>
                <p:oleObj name="Equation" r:id="rId4" imgW="85725000" imgH="125857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57338"/>
                        <a:ext cx="8186737" cy="1201737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805" name="Text Box 5">
            <a:extLst>
              <a:ext uri="{FF2B5EF4-FFF2-40B4-BE49-F238E27FC236}">
                <a16:creationId xmlns:a16="http://schemas.microsoft.com/office/drawing/2014/main" id="{81906803-BA05-9842-965A-BB896ABDC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3606800"/>
            <a:ext cx="1909763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Tradeoff we will face when designing the CPU</a:t>
            </a:r>
          </a:p>
        </p:txBody>
      </p:sp>
      <p:sp>
        <p:nvSpPr>
          <p:cNvPr id="76806" name="AutoShape 6">
            <a:extLst>
              <a:ext uri="{FF2B5EF4-FFF2-40B4-BE49-F238E27FC236}">
                <a16:creationId xmlns:a16="http://schemas.microsoft.com/office/drawing/2014/main" id="{7D3EBB5A-E456-4F44-A67F-CB4DEADF23C2}"/>
              </a:ext>
            </a:extLst>
          </p:cNvPr>
          <p:cNvSpPr>
            <a:spLocks/>
          </p:cNvSpPr>
          <p:nvPr/>
        </p:nvSpPr>
        <p:spPr bwMode="auto">
          <a:xfrm>
            <a:off x="6877050" y="3789363"/>
            <a:ext cx="71438" cy="719137"/>
          </a:xfrm>
          <a:prstGeom prst="rightBrace">
            <a:avLst>
              <a:gd name="adj1" fmla="val 8388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页脚占位符 3">
            <a:extLst>
              <a:ext uri="{FF2B5EF4-FFF2-40B4-BE49-F238E27FC236}">
                <a16:creationId xmlns:a16="http://schemas.microsoft.com/office/drawing/2014/main" id="{19D054A8-8B63-9D43-B46A-58B91C98CE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EA305A16-D544-F34A-9DDB-1D6F00FB7741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zh-CN" sz="1400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ABC007B8-9FD1-7440-9568-92553EA6A6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CPU Time Example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8390D9B-836E-7142-8115-03288C4559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917825"/>
          </a:xfrm>
        </p:spPr>
        <p:txBody>
          <a:bodyPr/>
          <a:lstStyle/>
          <a:p>
            <a:pPr eaLnBrk="1" hangingPunct="1"/>
            <a:r>
              <a:rPr lang="en-US" altLang="zh-CN" sz="2400">
                <a:ea typeface="SimSun" panose="02010600030101010101" pitchFamily="2" charset="-122"/>
              </a:rPr>
              <a:t>Computer A: 2GHz clock, 10s CPU time</a:t>
            </a:r>
          </a:p>
          <a:p>
            <a:pPr eaLnBrk="1" hangingPunct="1"/>
            <a:r>
              <a:rPr lang="en-US" altLang="zh-CN" sz="2400">
                <a:ea typeface="SimSun" panose="02010600030101010101" pitchFamily="2" charset="-122"/>
              </a:rPr>
              <a:t>Designing Computer B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Aim for 6s CPU time</a:t>
            </a:r>
          </a:p>
          <a:p>
            <a:pPr lvl="1" eaLnBrk="1" hangingPunct="1"/>
            <a:r>
              <a:rPr lang="en-US" altLang="zh-CN" sz="2000">
                <a:ea typeface="SimSun" panose="02010600030101010101" pitchFamily="2" charset="-122"/>
              </a:rPr>
              <a:t>Can do faster clock, but causes 1.2 × clock cycles </a:t>
            </a:r>
            <a:r>
              <a:rPr lang="en-US" altLang="zh-CN" sz="1000">
                <a:ea typeface="SimSun" panose="02010600030101010101" pitchFamily="2" charset="-122"/>
              </a:rPr>
              <a:t>A</a:t>
            </a:r>
          </a:p>
          <a:p>
            <a:pPr eaLnBrk="1" hangingPunct="1"/>
            <a:r>
              <a:rPr lang="en-US" altLang="zh-CN" sz="2400">
                <a:ea typeface="SimSun" panose="02010600030101010101" pitchFamily="2" charset="-122"/>
              </a:rPr>
              <a:t>How fast must Computer B clock be?</a:t>
            </a:r>
          </a:p>
        </p:txBody>
      </p:sp>
      <p:graphicFrame>
        <p:nvGraphicFramePr>
          <p:cNvPr id="78852" name="Object 4">
            <a:extLst>
              <a:ext uri="{FF2B5EF4-FFF2-40B4-BE49-F238E27FC236}">
                <a16:creationId xmlns:a16="http://schemas.microsoft.com/office/drawing/2014/main" id="{EB84FC6B-6FD7-364A-B7CD-581AEF22A7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2175" y="3284538"/>
          <a:ext cx="7135813" cy="294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61" name="Equation" r:id="rId4" imgW="82207100" imgH="33934400" progId="Equation.3">
                  <p:embed/>
                </p:oleObj>
              </mc:Choice>
              <mc:Fallback>
                <p:oleObj name="Equation" r:id="rId4" imgW="82207100" imgH="33934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2175" y="3284538"/>
                        <a:ext cx="7135813" cy="29464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页脚占位符 3">
            <a:extLst>
              <a:ext uri="{FF2B5EF4-FFF2-40B4-BE49-F238E27FC236}">
                <a16:creationId xmlns:a16="http://schemas.microsoft.com/office/drawing/2014/main" id="{8D82BC5F-1F97-CE45-9A97-7249525D9F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B7C301D5-A5BE-7B44-92B0-F524A3B4EE51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zh-CN" sz="1400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595B476F-C5D7-C74B-AEF5-232BE60761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4213" y="115888"/>
            <a:ext cx="8259762" cy="946150"/>
          </a:xfrm>
        </p:spPr>
        <p:txBody>
          <a:bodyPr/>
          <a:lstStyle/>
          <a:p>
            <a:pPr eaLnBrk="1" hangingPunct="1"/>
            <a:r>
              <a:rPr lang="en-US" altLang="zh-CN" sz="2800">
                <a:ea typeface="SimSun" panose="02010600030101010101" pitchFamily="2" charset="-122"/>
              </a:rPr>
              <a:t>Instruction Count (IC) and Clock cycle Per Instruction (CPI)</a:t>
            </a:r>
            <a:endParaRPr lang="en-AU" altLang="zh-CN" sz="2800">
              <a:ea typeface="SimSun" panose="02010600030101010101" pitchFamily="2" charset="-122"/>
            </a:endParaRP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CE6C7818-95F0-3540-AB4E-63B4F0D83C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82688" y="3462338"/>
            <a:ext cx="7772400" cy="2774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>
                <a:ea typeface="SimSun" panose="02010600030101010101" pitchFamily="2" charset="-122"/>
              </a:rPr>
              <a:t>Instruction Count for a program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SimSun" panose="02010600030101010101" pitchFamily="2" charset="-122"/>
              </a:rPr>
              <a:t>Determined by program, Instruction Set Architecture (ISA), and compiler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>
                <a:ea typeface="SimSun" panose="02010600030101010101" pitchFamily="2" charset="-122"/>
              </a:rPr>
              <a:t>Cycles per instruction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SimSun" panose="02010600030101010101" pitchFamily="2" charset="-122"/>
              </a:rPr>
              <a:t>Determined by CPU hardware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SimSun" panose="02010600030101010101" pitchFamily="2" charset="-122"/>
              </a:rPr>
              <a:t>If different instructions have different CPI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SimSun" panose="02010600030101010101" pitchFamily="2" charset="-122"/>
              </a:rPr>
              <a:t>Average CPI, affected by instruction mix</a:t>
            </a:r>
            <a:endParaRPr lang="en-AU" altLang="zh-CN" sz="2000">
              <a:ea typeface="SimSun" panose="02010600030101010101" pitchFamily="2" charset="-122"/>
            </a:endParaRPr>
          </a:p>
        </p:txBody>
      </p:sp>
      <p:graphicFrame>
        <p:nvGraphicFramePr>
          <p:cNvPr id="80900" name="Object 4">
            <a:extLst>
              <a:ext uri="{FF2B5EF4-FFF2-40B4-BE49-F238E27FC236}">
                <a16:creationId xmlns:a16="http://schemas.microsoft.com/office/drawing/2014/main" id="{E18F6C9F-7628-DA4C-9472-6FE371709E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" y="1760538"/>
          <a:ext cx="8302625" cy="164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12" name="Equation" r:id="rId4" imgW="100063300" imgH="19900900" progId="Equation.3">
                  <p:embed/>
                </p:oleObj>
              </mc:Choice>
              <mc:Fallback>
                <p:oleObj name="Equation" r:id="rId4" imgW="100063300" imgH="199009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" y="1760538"/>
                        <a:ext cx="8302625" cy="1647825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1" name="Rectangle 5">
            <a:extLst>
              <a:ext uri="{FF2B5EF4-FFF2-40B4-BE49-F238E27FC236}">
                <a16:creationId xmlns:a16="http://schemas.microsoft.com/office/drawing/2014/main" id="{DDC8365A-BFED-3441-B659-2DEB28038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1125538"/>
            <a:ext cx="7772400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>
                <a:ea typeface="SimSun" panose="02010600030101010101" pitchFamily="2" charset="-122"/>
              </a:rPr>
              <a:t>How instructions related to performance?</a:t>
            </a:r>
            <a:endParaRPr lang="en-AU" altLang="zh-CN" sz="2800">
              <a:ea typeface="SimSun" panose="02010600030101010101" pitchFamily="2" charset="-122"/>
            </a:endParaRPr>
          </a:p>
        </p:txBody>
      </p:sp>
      <p:sp>
        <p:nvSpPr>
          <p:cNvPr id="80902" name="Text Box 6">
            <a:extLst>
              <a:ext uri="{FF2B5EF4-FFF2-40B4-BE49-F238E27FC236}">
                <a16:creationId xmlns:a16="http://schemas.microsoft.com/office/drawing/2014/main" id="{7C475F52-3547-8245-B1F2-26A8D4E3C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6688" y="2728913"/>
            <a:ext cx="2593975" cy="650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chemeClr val="tx2"/>
                </a:solidFill>
                <a:ea typeface="SimSun" panose="02010600030101010101" pitchFamily="2" charset="-122"/>
              </a:rPr>
              <a:t>Classic CPU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chemeClr val="tx2"/>
                </a:solidFill>
                <a:ea typeface="SimSun" panose="02010600030101010101" pitchFamily="2" charset="-122"/>
              </a:rPr>
              <a:t>performance equation</a:t>
            </a:r>
          </a:p>
        </p:txBody>
      </p:sp>
      <p:sp>
        <p:nvSpPr>
          <p:cNvPr id="80903" name="Line 7">
            <a:extLst>
              <a:ext uri="{FF2B5EF4-FFF2-40B4-BE49-F238E27FC236}">
                <a16:creationId xmlns:a16="http://schemas.microsoft.com/office/drawing/2014/main" id="{DCE91E87-9156-9848-8171-8C7F58026EB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80063" y="2924175"/>
            <a:ext cx="936625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页脚占位符 3">
            <a:extLst>
              <a:ext uri="{FF2B5EF4-FFF2-40B4-BE49-F238E27FC236}">
                <a16:creationId xmlns:a16="http://schemas.microsoft.com/office/drawing/2014/main" id="{FDE31A82-E8BA-7F46-BFE3-C0AAF90D3C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F880335B-3F88-5C43-A3DE-3128B42F33A3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zh-CN" sz="1400"/>
          </a:p>
        </p:txBody>
      </p:sp>
      <p:sp>
        <p:nvSpPr>
          <p:cNvPr id="23554" name="Rectangle 2">
            <a:extLst>
              <a:ext uri="{FF2B5EF4-FFF2-40B4-BE49-F238E27FC236}">
                <a16:creationId xmlns:a16="http://schemas.microsoft.com/office/drawing/2014/main" id="{CA60E606-F227-5448-9AC6-06CA375F30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anchor="ctr"/>
          <a:lstStyle/>
          <a:p>
            <a:pPr eaLnBrk="1" hangingPunct="1"/>
            <a:r>
              <a:rPr lang="en-US" altLang="zh-CN" sz="4000">
                <a:ea typeface="SimSun" panose="02010600030101010101" pitchFamily="2" charset="-122"/>
              </a:rPr>
              <a:t>Where can we find Computers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FED45D34-E9AB-E74D-A6B8-15D0941029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96975"/>
            <a:ext cx="8229600" cy="50514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Desktop, Laptop, hand held PC, 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Automotive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>
                <a:ea typeface="SimSun" panose="02010600030101010101" pitchFamily="2" charset="-122"/>
              </a:rPr>
              <a:t>Automatic Ignition Systems, Cruise, ABS, traction control, airbag release system…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Consumer Electronics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>
                <a:ea typeface="SimSun" panose="02010600030101010101" pitchFamily="2" charset="-122"/>
              </a:rPr>
              <a:t>TV, PDA, appliances, toys, cell phones, camera 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Industrial Control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>
                <a:ea typeface="SimSun" panose="02010600030101010101" pitchFamily="2" charset="-122"/>
              </a:rPr>
              <a:t>robotics, control systems 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Medical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>
                <a:ea typeface="SimSun" panose="02010600030101010101" pitchFamily="2" charset="-122"/>
              </a:rPr>
              <a:t>Infusion Pumps, Dialysis Machines, Prosthetic Devices, Cardiac Monitors, 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Networking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>
                <a:ea typeface="SimSun" panose="02010600030101010101" pitchFamily="2" charset="-122"/>
              </a:rPr>
              <a:t>wired and wireless routers, hubs, 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Office Automation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fax, photocopiers, printers, scanners, 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Aerospace applications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>
                <a:ea typeface="SimSun" panose="02010600030101010101" pitchFamily="2" charset="-122"/>
              </a:rPr>
              <a:t>Flight-control systems, engine controllers, auto-pilots and passenger in-flight entertainment systems…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1800">
                <a:ea typeface="SimSun" panose="02010600030101010101" pitchFamily="2" charset="-122"/>
              </a:rPr>
              <a:t>Defense systems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>
                <a:ea typeface="SimSun" panose="02010600030101010101" pitchFamily="2" charset="-122"/>
              </a:rPr>
              <a:t>Radar systems, fighter aircraft flight-control systems, radio systems, and missile guidance systems…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页脚占位符 3">
            <a:extLst>
              <a:ext uri="{FF2B5EF4-FFF2-40B4-BE49-F238E27FC236}">
                <a16:creationId xmlns:a16="http://schemas.microsoft.com/office/drawing/2014/main" id="{B549D71B-8604-3847-A69D-41DCA7889A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044C0994-5806-1C45-8073-3DA3D8C79449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zh-CN" sz="1400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C0F94E54-D9C3-D64E-BB1F-FCDB635BAE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CPI Example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6469495F-4958-C242-BD49-BA69745D99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0161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Computer A: Cycle Time = 250ps, CPI = 2.0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Computer B: Cycle Time = 500ps, CPI = 1.2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Same ISA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ea typeface="SimSun" panose="02010600030101010101" pitchFamily="2" charset="-122"/>
              </a:rPr>
              <a:t>Which is faster, and by how much?</a:t>
            </a:r>
            <a:endParaRPr lang="en-AU" altLang="zh-CN" sz="2800">
              <a:ea typeface="SimSun" panose="02010600030101010101" pitchFamily="2" charset="-122"/>
            </a:endParaRPr>
          </a:p>
        </p:txBody>
      </p:sp>
      <p:graphicFrame>
        <p:nvGraphicFramePr>
          <p:cNvPr id="82948" name="Object 4">
            <a:extLst>
              <a:ext uri="{FF2B5EF4-FFF2-40B4-BE49-F238E27FC236}">
                <a16:creationId xmlns:a16="http://schemas.microsoft.com/office/drawing/2014/main" id="{10D55C06-4849-F441-8B7D-BF3AAB957A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5688" y="3281363"/>
          <a:ext cx="7008812" cy="271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9" name="Equation" r:id="rId4" imgW="80746600" imgH="31305500" progId="Equation.3">
                  <p:embed/>
                </p:oleObj>
              </mc:Choice>
              <mc:Fallback>
                <p:oleObj name="Equation" r:id="rId4" imgW="80746600" imgH="31305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688" y="3281363"/>
                        <a:ext cx="7008812" cy="271780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49" name="AutoShape 5">
            <a:extLst>
              <a:ext uri="{FF2B5EF4-FFF2-40B4-BE49-F238E27FC236}">
                <a16:creationId xmlns:a16="http://schemas.microsoft.com/office/drawing/2014/main" id="{A04D4BD2-14D3-B249-96F6-010A22459EF4}"/>
              </a:ext>
            </a:extLst>
          </p:cNvPr>
          <p:cNvSpPr>
            <a:spLocks/>
          </p:cNvSpPr>
          <p:nvPr/>
        </p:nvSpPr>
        <p:spPr bwMode="auto">
          <a:xfrm>
            <a:off x="7164388" y="3717925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48019"/>
              <a:gd name="adj4" fmla="val -555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A is faster…</a:t>
            </a:r>
            <a:endParaRPr lang="en-AU" altLang="zh-CN" sz="1800">
              <a:ea typeface="SimSun" panose="02010600030101010101" pitchFamily="2" charset="-122"/>
            </a:endParaRPr>
          </a:p>
        </p:txBody>
      </p:sp>
      <p:sp>
        <p:nvSpPr>
          <p:cNvPr id="82950" name="AutoShape 6">
            <a:extLst>
              <a:ext uri="{FF2B5EF4-FFF2-40B4-BE49-F238E27FC236}">
                <a16:creationId xmlns:a16="http://schemas.microsoft.com/office/drawing/2014/main" id="{7F3ACB37-79B9-DC44-8BD3-352529909C44}"/>
              </a:ext>
            </a:extLst>
          </p:cNvPr>
          <p:cNvSpPr>
            <a:spLocks/>
          </p:cNvSpPr>
          <p:nvPr/>
        </p:nvSpPr>
        <p:spPr bwMode="auto">
          <a:xfrm>
            <a:off x="7164388" y="5518150"/>
            <a:ext cx="1722437" cy="360363"/>
          </a:xfrm>
          <a:prstGeom prst="borderCallout1">
            <a:avLst>
              <a:gd name="adj1" fmla="val 31718"/>
              <a:gd name="adj2" fmla="val -4426"/>
              <a:gd name="adj3" fmla="val 22468"/>
              <a:gd name="adj4" fmla="val -12940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SimSun" panose="02010600030101010101" pitchFamily="2" charset="-122"/>
              </a:rPr>
              <a:t>…by this much</a:t>
            </a:r>
            <a:endParaRPr lang="en-AU" altLang="zh-CN" sz="1800">
              <a:ea typeface="SimSun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页脚占位符 3">
            <a:extLst>
              <a:ext uri="{FF2B5EF4-FFF2-40B4-BE49-F238E27FC236}">
                <a16:creationId xmlns:a16="http://schemas.microsoft.com/office/drawing/2014/main" id="{2ED7CF99-A6AA-4B45-B369-BFC17FC4DDA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D019180B-3B29-F848-9177-AE49BE453B9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zh-CN" sz="1400"/>
          </a:p>
        </p:txBody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E1466EE0-57D2-D047-9B78-A7845CFDC9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>
                <a:ea typeface="SimSun" panose="02010600030101010101" pitchFamily="2" charset="-122"/>
              </a:rPr>
              <a:t>Performance Summary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BD1B0EEF-9A88-F344-8221-2F3045065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4213" y="3284538"/>
            <a:ext cx="8270875" cy="2952750"/>
          </a:xfrm>
        </p:spPr>
        <p:txBody>
          <a:bodyPr/>
          <a:lstStyle/>
          <a:p>
            <a:pPr eaLnBrk="1" hangingPunct="1"/>
            <a:r>
              <a:rPr lang="en-AU" altLang="zh-CN">
                <a:ea typeface="SimSun" panose="02010600030101010101" pitchFamily="2" charset="-122"/>
              </a:rPr>
              <a:t>Performance depends on</a:t>
            </a:r>
          </a:p>
          <a:p>
            <a:pPr lvl="1" eaLnBrk="1" hangingPunct="1"/>
            <a:r>
              <a:rPr lang="en-AU" altLang="zh-CN">
                <a:ea typeface="SimSun" panose="02010600030101010101" pitchFamily="2" charset="-122"/>
              </a:rPr>
              <a:t>Algorithm: affects IC, possibly CPI</a:t>
            </a:r>
          </a:p>
          <a:p>
            <a:pPr lvl="1" eaLnBrk="1" hangingPunct="1"/>
            <a:r>
              <a:rPr lang="en-AU" altLang="zh-CN">
                <a:ea typeface="SimSun" panose="02010600030101010101" pitchFamily="2" charset="-122"/>
              </a:rPr>
              <a:t>Programming language: affects IC, CPI</a:t>
            </a:r>
          </a:p>
          <a:p>
            <a:pPr lvl="1" eaLnBrk="1" hangingPunct="1"/>
            <a:r>
              <a:rPr lang="en-AU" altLang="zh-CN">
                <a:ea typeface="SimSun" panose="02010600030101010101" pitchFamily="2" charset="-122"/>
              </a:rPr>
              <a:t>Compiler: affects IC, CPI</a:t>
            </a:r>
          </a:p>
          <a:p>
            <a:pPr lvl="1" eaLnBrk="1" hangingPunct="1"/>
            <a:r>
              <a:rPr lang="en-AU" altLang="zh-CN">
                <a:ea typeface="SimSun" panose="02010600030101010101" pitchFamily="2" charset="-122"/>
              </a:rPr>
              <a:t>Instruction set architecture: affects IC, CPI, T</a:t>
            </a:r>
            <a:r>
              <a:rPr lang="en-AU" altLang="zh-CN" baseline="-25000">
                <a:ea typeface="SimSun" panose="02010600030101010101" pitchFamily="2" charset="-122"/>
              </a:rPr>
              <a:t>c</a:t>
            </a:r>
          </a:p>
        </p:txBody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349E1DAD-727A-4044-8802-BA6EF5FB0C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258888"/>
            <a:ext cx="2825750" cy="4572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solidFill>
                  <a:schemeClr val="folHlink"/>
                </a:solidFill>
                <a:latin typeface="Arial Black" panose="020B0604020202020204" pitchFamily="34" charset="0"/>
                <a:ea typeface="SimSun" panose="02010600030101010101" pitchFamily="2" charset="-122"/>
              </a:rPr>
              <a:t>The BIG Picture</a:t>
            </a:r>
          </a:p>
        </p:txBody>
      </p:sp>
      <p:graphicFrame>
        <p:nvGraphicFramePr>
          <p:cNvPr id="84997" name="Object 5">
            <a:extLst>
              <a:ext uri="{FF2B5EF4-FFF2-40B4-BE49-F238E27FC236}">
                <a16:creationId xmlns:a16="http://schemas.microsoft.com/office/drawing/2014/main" id="{58BC0709-A46C-794B-B0EE-CE2FFCA73B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088" y="2060575"/>
          <a:ext cx="784860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06" name="Equation" r:id="rId4" imgW="82207100" imgH="9652000" progId="Equation.3">
                  <p:embed/>
                </p:oleObj>
              </mc:Choice>
              <mc:Fallback>
                <p:oleObj name="Equation" r:id="rId4" imgW="82207100" imgH="9652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2060575"/>
                        <a:ext cx="7848600" cy="920750"/>
                      </a:xfrm>
                      <a:prstGeom prst="rect">
                        <a:avLst/>
                      </a:prstGeom>
                      <a:solidFill>
                        <a:schemeClr val="folHlink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页脚占位符 3">
            <a:extLst>
              <a:ext uri="{FF2B5EF4-FFF2-40B4-BE49-F238E27FC236}">
                <a16:creationId xmlns:a16="http://schemas.microsoft.com/office/drawing/2014/main" id="{A4A8C146-5406-954F-BB56-53C3C5EC408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9EED325F-4E9A-DA45-BD06-E7A9B48D458B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zh-CN" sz="1400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95F09885-DCE7-6746-9147-DCFE384364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Concluding Remarks</a:t>
            </a:r>
            <a:endParaRPr lang="en-AU" altLang="zh-CN">
              <a:ea typeface="SimSun" panose="02010600030101010101" pitchFamily="2" charset="-122"/>
            </a:endParaRPr>
          </a:p>
        </p:txBody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4F00A2F9-B94E-614F-91D7-A66469C017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Classes and applications of computer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Cost/performance is improving</a:t>
            </a: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Due to underlying technology development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Hierarchical layers of abstraction</a:t>
            </a: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In both hardware and software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Execution time: the best performance measure</a:t>
            </a:r>
          </a:p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Power is a limiting factor</a:t>
            </a:r>
          </a:p>
          <a:p>
            <a:pPr lvl="1" eaLnBrk="1" hangingPunct="1"/>
            <a:r>
              <a:rPr lang="en-US" altLang="zh-CN">
                <a:ea typeface="SimSun" panose="02010600030101010101" pitchFamily="2" charset="-122"/>
              </a:rPr>
              <a:t>Use parallelism to improve performance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页脚占位符 1">
            <a:extLst>
              <a:ext uri="{FF2B5EF4-FFF2-40B4-BE49-F238E27FC236}">
                <a16:creationId xmlns:a16="http://schemas.microsoft.com/office/drawing/2014/main" id="{78C9723C-01D8-6949-A242-4F339959D6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1A94BF38-793C-8844-AD08-0FC086ED0CE7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zh-CN" sz="1400"/>
          </a:p>
        </p:txBody>
      </p:sp>
      <p:pic>
        <p:nvPicPr>
          <p:cNvPr id="24578" name="Picture 2" descr="Hunter Thermostat 44550 open">
            <a:extLst>
              <a:ext uri="{FF2B5EF4-FFF2-40B4-BE49-F238E27FC236}">
                <a16:creationId xmlns:a16="http://schemas.microsoft.com/office/drawing/2014/main" id="{792F93BF-03C9-504C-97C9-04D136E1A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32766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579" name="Text Box 3">
            <a:extLst>
              <a:ext uri="{FF2B5EF4-FFF2-40B4-BE49-F238E27FC236}">
                <a16:creationId xmlns:a16="http://schemas.microsoft.com/office/drawing/2014/main" id="{D83A262C-BE74-E84C-B367-01599C174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295400"/>
            <a:ext cx="457200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Hunter Programmable Digital Thermostat.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b="1">
              <a:solidFill>
                <a:schemeClr val="tx2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4-bit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2F9E6C2A-B09B-7745-9930-615EA09C26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516563"/>
            <a:ext cx="1476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a typeface="SimSun" panose="02010600030101010101" pitchFamily="2" charset="-122"/>
              </a:rPr>
              <a:t>by Daniel W. Lewis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页脚占位符 1">
            <a:extLst>
              <a:ext uri="{FF2B5EF4-FFF2-40B4-BE49-F238E27FC236}">
                <a16:creationId xmlns:a16="http://schemas.microsoft.com/office/drawing/2014/main" id="{16C9ADA3-AB8B-0D4C-8DCC-3EFFD893D2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AFDCAF05-43DA-6E4D-80E1-A2F40C99FF35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zh-CN" sz="1400"/>
          </a:p>
        </p:txBody>
      </p:sp>
      <p:pic>
        <p:nvPicPr>
          <p:cNvPr id="25602" name="Picture 2" descr="Vendo V-MAX 720">
            <a:extLst>
              <a:ext uri="{FF2B5EF4-FFF2-40B4-BE49-F238E27FC236}">
                <a16:creationId xmlns:a16="http://schemas.microsoft.com/office/drawing/2014/main" id="{70FF6AA0-1507-7C47-A3FB-F0E621993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3870325" cy="6019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3" name="Text Box 3">
            <a:extLst>
              <a:ext uri="{FF2B5EF4-FFF2-40B4-BE49-F238E27FC236}">
                <a16:creationId xmlns:a16="http://schemas.microsoft.com/office/drawing/2014/main" id="{FBF9C232-E384-F84C-9FA7-10BFF246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308100"/>
            <a:ext cx="40386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Product:Vendo V-MAX 720 vending machine.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b="1">
              <a:solidFill>
                <a:schemeClr val="tx2"/>
              </a:solidFill>
              <a:latin typeface="Arial Rounded MT Bold" panose="020F07040305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</a:t>
            </a:r>
            <a:b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8-bit Motorola 68HC11.</a:t>
            </a:r>
          </a:p>
        </p:txBody>
      </p:sp>
      <p:sp>
        <p:nvSpPr>
          <p:cNvPr id="25604" name="Text Box 4">
            <a:extLst>
              <a:ext uri="{FF2B5EF4-FFF2-40B4-BE49-F238E27FC236}">
                <a16:creationId xmlns:a16="http://schemas.microsoft.com/office/drawing/2014/main" id="{D24D90E8-C252-694E-8E21-65F3733C9B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589588"/>
            <a:ext cx="1476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a typeface="SimSun" panose="02010600030101010101" pitchFamily="2" charset="-122"/>
              </a:rPr>
              <a:t>by Daniel W. Lewis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页脚占位符 1">
            <a:extLst>
              <a:ext uri="{FF2B5EF4-FFF2-40B4-BE49-F238E27FC236}">
                <a16:creationId xmlns:a16="http://schemas.microsoft.com/office/drawing/2014/main" id="{761452C1-424A-4E4F-8876-73B2F8D2D9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226073E8-B6BF-F444-806D-A7EA207AAF39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zh-CN" sz="1400"/>
          </a:p>
        </p:txBody>
      </p:sp>
      <p:pic>
        <p:nvPicPr>
          <p:cNvPr id="26626" name="Picture 2" descr="Sonicare Toothbrush">
            <a:extLst>
              <a:ext uri="{FF2B5EF4-FFF2-40B4-BE49-F238E27FC236}">
                <a16:creationId xmlns:a16="http://schemas.microsoft.com/office/drawing/2014/main" id="{C361C320-9A00-584C-820B-1BD0F71C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3124200"/>
            <a:ext cx="8077200" cy="14446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27" name="Text Box 3">
            <a:extLst>
              <a:ext uri="{FF2B5EF4-FFF2-40B4-BE49-F238E27FC236}">
                <a16:creationId xmlns:a16="http://schemas.microsoft.com/office/drawing/2014/main" id="{7214F569-98A3-3D4E-A9BB-173FF258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325563"/>
            <a:ext cx="80772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Sonicare Plus toothbrush.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tx2"/>
                </a:solidFill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8-bit Zilog Z8.</a:t>
            </a: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136656F2-7050-1B48-9CE5-A0823C543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516563"/>
            <a:ext cx="1476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a typeface="SimSun" panose="02010600030101010101" pitchFamily="2" charset="-122"/>
              </a:rPr>
              <a:t>by Daniel W. Lewis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页脚占位符 2">
            <a:extLst>
              <a:ext uri="{FF2B5EF4-FFF2-40B4-BE49-F238E27FC236}">
                <a16:creationId xmlns:a16="http://schemas.microsoft.com/office/drawing/2014/main" id="{BFB7BAE2-687C-D44A-9CD8-ED66F76C58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2476478E-0E0C-2F4B-831D-D6C6FFC273B1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zh-CN" sz="1400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C454FDC8-5A10-8042-9FC8-5750499E03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10200" y="1636713"/>
            <a:ext cx="3733800" cy="3016250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Miele dishwashers.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8-bit Motorola 68HC05.</a:t>
            </a:r>
          </a:p>
        </p:txBody>
      </p:sp>
      <p:pic>
        <p:nvPicPr>
          <p:cNvPr id="27651" name="Picture 3" descr="Miele Dishwasher">
            <a:extLst>
              <a:ext uri="{FF2B5EF4-FFF2-40B4-BE49-F238E27FC236}">
                <a16:creationId xmlns:a16="http://schemas.microsoft.com/office/drawing/2014/main" id="{3A66B28A-8849-0D43-B765-92F0B61DF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1557338"/>
            <a:ext cx="4876800" cy="3733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2" name="Text Box 4">
            <a:extLst>
              <a:ext uri="{FF2B5EF4-FFF2-40B4-BE49-F238E27FC236}">
                <a16:creationId xmlns:a16="http://schemas.microsoft.com/office/drawing/2014/main" id="{3F987968-EBE8-FE4D-883D-7E9D1D896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516563"/>
            <a:ext cx="1476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a typeface="SimSun" panose="02010600030101010101" pitchFamily="2" charset="-122"/>
              </a:rPr>
              <a:t>by Daniel W. Lewis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页脚占位符 2">
            <a:extLst>
              <a:ext uri="{FF2B5EF4-FFF2-40B4-BE49-F238E27FC236}">
                <a16:creationId xmlns:a16="http://schemas.microsoft.com/office/drawing/2014/main" id="{000FDED1-2977-B746-8A40-B2E693DFA7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1 — Computer Abstractions and Technology — </a:t>
            </a:r>
            <a:fld id="{53BB5C15-9A32-414D-B0CE-B4EE15D0F40C}" type="slidenum">
              <a:rPr lang="en-AU" altLang="zh-CN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zh-CN" sz="1400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DC7BE9E6-AD95-954A-9952-4C11B1FC3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56188" y="2038350"/>
            <a:ext cx="3962400" cy="3016250"/>
          </a:xfrm>
        </p:spPr>
        <p:txBody>
          <a:bodyPr/>
          <a:lstStyle/>
          <a:p>
            <a:pPr eaLnBrk="1" hangingPunct="1"/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Product: NASA's Mars Sojourner Rover.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Microprocessor: </a:t>
            </a:r>
            <a:b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3200">
                <a:latin typeface="Arial Rounded MT Bold" panose="020F07040305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8-bit Intel 80C85.</a:t>
            </a:r>
          </a:p>
        </p:txBody>
      </p:sp>
      <p:pic>
        <p:nvPicPr>
          <p:cNvPr id="28675" name="Picture 3" descr="Mars Rover">
            <a:extLst>
              <a:ext uri="{FF2B5EF4-FFF2-40B4-BE49-F238E27FC236}">
                <a16:creationId xmlns:a16="http://schemas.microsoft.com/office/drawing/2014/main" id="{57D7132E-BC67-EF40-AA96-C4C42FE40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" y="1625600"/>
            <a:ext cx="4672012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 Box 4">
            <a:extLst>
              <a:ext uri="{FF2B5EF4-FFF2-40B4-BE49-F238E27FC236}">
                <a16:creationId xmlns:a16="http://schemas.microsoft.com/office/drawing/2014/main" id="{6A5FBE2B-86C9-964E-9130-F6F4BDFF5F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5516563"/>
            <a:ext cx="14763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ea typeface="SimSun" panose="02010600030101010101" pitchFamily="2" charset="-122"/>
              </a:rPr>
              <a:t>by Daniel W. Lewis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Blends">
  <a:themeElements>
    <a:clrScheme name="2_Blends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2_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Blends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1729</Words>
  <Application>Microsoft Macintosh PowerPoint</Application>
  <PresentationFormat>全屏显示(4:3)</PresentationFormat>
  <Paragraphs>326</Paragraphs>
  <Slides>42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SimSun</vt:lpstr>
      <vt:lpstr>SimSun</vt:lpstr>
      <vt:lpstr>Arial</vt:lpstr>
      <vt:lpstr>Arial Black</vt:lpstr>
      <vt:lpstr>Arial Rounded MT Bold</vt:lpstr>
      <vt:lpstr>Times New Roman</vt:lpstr>
      <vt:lpstr>Wingdings</vt:lpstr>
      <vt:lpstr>2_Blends</vt:lpstr>
      <vt:lpstr>Equation</vt:lpstr>
      <vt:lpstr>Topic 1</vt:lpstr>
      <vt:lpstr>The Computer Revolution</vt:lpstr>
      <vt:lpstr>Classes of Computers</vt:lpstr>
      <vt:lpstr>Where can we find Computers</vt:lpstr>
      <vt:lpstr>PowerPoint 演示文稿</vt:lpstr>
      <vt:lpstr>PowerPoint 演示文稿</vt:lpstr>
      <vt:lpstr>PowerPoint 演示文稿</vt:lpstr>
      <vt:lpstr>Product: Miele dishwashers.  Microprocessor: 8-bit Motorola 68HC05.</vt:lpstr>
      <vt:lpstr>Product: NASA's Mars Sojourner Rover.  Microprocessor:  8-bit Intel 80C85.</vt:lpstr>
      <vt:lpstr>PowerPoint 演示文稿</vt:lpstr>
      <vt:lpstr>Product: Garmin Nüvi GPS Receiver  Microprocessor: 32-bit.</vt:lpstr>
      <vt:lpstr>Product: Motorola i1000plus iDEN Multi-Service Digital Phone.   Microprocessor: Motorola 32-bit MCORE.</vt:lpstr>
      <vt:lpstr>Product: Nintendo Wii Controller Microprocessor: IBM 32-bit Power RISC</vt:lpstr>
      <vt:lpstr>Product: Apple iPad    Microprocessor:  Apple A4, a 32-bit ARM RISC.</vt:lpstr>
      <vt:lpstr>Product: Apple iWatch    Microprocessor:  32-bit Apple A6 and M7 Coprocessor</vt:lpstr>
      <vt:lpstr>Product: HUAWEI P20 Pro  Microprocessor:  8 64-bit ARMv8-A, the same architecture as iPhone X</vt:lpstr>
      <vt:lpstr>Product: Sony Aibo ERS-110 Robotic Dog.    Microprocessor: 64-bit MIPS RISC.</vt:lpstr>
      <vt:lpstr>Anatomy of a Computer</vt:lpstr>
      <vt:lpstr>Opening the Box</vt:lpstr>
      <vt:lpstr>Inside the Processor (CPU)</vt:lpstr>
      <vt:lpstr>Inside the Processor</vt:lpstr>
      <vt:lpstr>Peripheral – Memory</vt:lpstr>
      <vt:lpstr>Peripheral – Networks </vt:lpstr>
      <vt:lpstr>Peripheral – others</vt:lpstr>
      <vt:lpstr>Together with Software</vt:lpstr>
      <vt:lpstr>Levels of Program Code</vt:lpstr>
      <vt:lpstr>Levels of Program Code</vt:lpstr>
      <vt:lpstr>Levels of Program Code</vt:lpstr>
      <vt:lpstr>Levels of Program Code</vt:lpstr>
      <vt:lpstr>Technology Trends</vt:lpstr>
      <vt:lpstr>Technology Trends</vt:lpstr>
      <vt:lpstr>Power Trends</vt:lpstr>
      <vt:lpstr>How to Measure Computer Performance?</vt:lpstr>
      <vt:lpstr>Measuring Performance - Time</vt:lpstr>
      <vt:lpstr>Understanding Performance</vt:lpstr>
      <vt:lpstr>CPU Clocking</vt:lpstr>
      <vt:lpstr>CPU Time</vt:lpstr>
      <vt:lpstr>CPU Time Example</vt:lpstr>
      <vt:lpstr>Instruction Count (IC) and Clock cycle Per Instruction (CPI)</vt:lpstr>
      <vt:lpstr>CPI Example</vt:lpstr>
      <vt:lpstr>Performance Summary</vt:lpstr>
      <vt:lpstr>Concluding Remarks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1</dc:title>
  <dc:creator>Microsoft Office 用户</dc:creator>
  <cp:lastModifiedBy>Gang Zheng</cp:lastModifiedBy>
  <cp:revision>12</cp:revision>
  <dcterms:created xsi:type="dcterms:W3CDTF">2017-09-11T03:55:18Z</dcterms:created>
  <dcterms:modified xsi:type="dcterms:W3CDTF">2019-09-09T14:35:35Z</dcterms:modified>
</cp:coreProperties>
</file>